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869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303A84-4DE4-4A16-B7B0-DC147AE4B27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25C8945-AAA0-4E8B-8B48-075C011A6258}">
      <dgm:prSet phldrT="[Text]"/>
      <dgm:spPr/>
      <dgm:t>
        <a:bodyPr/>
        <a:lstStyle/>
        <a:p>
          <a:r>
            <a:rPr lang="en-US" dirty="0" smtClean="0"/>
            <a:t>Materials</a:t>
          </a:r>
          <a:endParaRPr lang="en-US" dirty="0"/>
        </a:p>
      </dgm:t>
    </dgm:pt>
    <dgm:pt modelId="{DA18FA0A-F437-49C7-ABB0-66FF1A12EBC9}" type="parTrans" cxnId="{B8BC4BCF-9808-40E4-A3DC-F432B9D69B9E}">
      <dgm:prSet/>
      <dgm:spPr/>
      <dgm:t>
        <a:bodyPr/>
        <a:lstStyle/>
        <a:p>
          <a:endParaRPr lang="en-US"/>
        </a:p>
      </dgm:t>
    </dgm:pt>
    <dgm:pt modelId="{7F9BFD3F-499F-409D-9E44-80D5C2A9F78E}" type="sibTrans" cxnId="{B8BC4BCF-9808-40E4-A3DC-F432B9D69B9E}">
      <dgm:prSet/>
      <dgm:spPr/>
      <dgm:t>
        <a:bodyPr/>
        <a:lstStyle/>
        <a:p>
          <a:endParaRPr lang="en-US"/>
        </a:p>
      </dgm:t>
    </dgm:pt>
    <dgm:pt modelId="{D338A736-79E4-4BE2-9131-EC0A2DF04843}">
      <dgm:prSet phldrT="[Text]"/>
      <dgm:spPr/>
      <dgm:t>
        <a:bodyPr/>
        <a:lstStyle/>
        <a:p>
          <a:r>
            <a:rPr lang="en-US" dirty="0" smtClean="0"/>
            <a:t>Work in Process</a:t>
          </a:r>
          <a:endParaRPr lang="en-US" dirty="0"/>
        </a:p>
      </dgm:t>
    </dgm:pt>
    <dgm:pt modelId="{D2F6CEF7-161F-4114-9EB5-DDEAB9CCFFB2}" type="parTrans" cxnId="{BD047CE0-E15C-4240-8248-521071750782}">
      <dgm:prSet/>
      <dgm:spPr/>
      <dgm:t>
        <a:bodyPr/>
        <a:lstStyle/>
        <a:p>
          <a:endParaRPr lang="en-US"/>
        </a:p>
      </dgm:t>
    </dgm:pt>
    <dgm:pt modelId="{6F50F572-7D0F-47E9-BBB8-3ED2493D20D9}" type="sibTrans" cxnId="{BD047CE0-E15C-4240-8248-521071750782}">
      <dgm:prSet/>
      <dgm:spPr/>
      <dgm:t>
        <a:bodyPr/>
        <a:lstStyle/>
        <a:p>
          <a:endParaRPr lang="en-US"/>
        </a:p>
      </dgm:t>
    </dgm:pt>
    <dgm:pt modelId="{780FB634-3C5E-4C0A-A405-3ADCB562851E}">
      <dgm:prSet phldrT="[Text]"/>
      <dgm:spPr/>
      <dgm:t>
        <a:bodyPr/>
        <a:lstStyle/>
        <a:p>
          <a:r>
            <a:rPr lang="en-US" dirty="0" smtClean="0"/>
            <a:t>Finish Goods</a:t>
          </a:r>
          <a:endParaRPr lang="en-US" dirty="0"/>
        </a:p>
      </dgm:t>
    </dgm:pt>
    <dgm:pt modelId="{766B251D-ECA5-41B4-BFD1-1D0193E7E530}" type="parTrans" cxnId="{DFE8337C-C382-4754-87D1-8B1636756676}">
      <dgm:prSet/>
      <dgm:spPr/>
      <dgm:t>
        <a:bodyPr/>
        <a:lstStyle/>
        <a:p>
          <a:endParaRPr lang="en-US"/>
        </a:p>
      </dgm:t>
    </dgm:pt>
    <dgm:pt modelId="{89593CBB-327C-4760-B284-7C27E1025587}" type="sibTrans" cxnId="{DFE8337C-C382-4754-87D1-8B1636756676}">
      <dgm:prSet/>
      <dgm:spPr/>
      <dgm:t>
        <a:bodyPr/>
        <a:lstStyle/>
        <a:p>
          <a:endParaRPr lang="en-US"/>
        </a:p>
      </dgm:t>
    </dgm:pt>
    <dgm:pt modelId="{C3C642EE-1E21-4AE5-B7C5-4394261D839D}" type="pres">
      <dgm:prSet presAssocID="{18303A84-4DE4-4A16-B7B0-DC147AE4B271}" presName="CompostProcess" presStyleCnt="0">
        <dgm:presLayoutVars>
          <dgm:dir/>
          <dgm:resizeHandles val="exact"/>
        </dgm:presLayoutVars>
      </dgm:prSet>
      <dgm:spPr/>
    </dgm:pt>
    <dgm:pt modelId="{DE54C711-8491-4EBF-9459-0A921FB68B52}" type="pres">
      <dgm:prSet presAssocID="{18303A84-4DE4-4A16-B7B0-DC147AE4B271}" presName="arrow" presStyleLbl="bgShp" presStyleIdx="0" presStyleCnt="1"/>
      <dgm:spPr/>
    </dgm:pt>
    <dgm:pt modelId="{F45536EB-8112-40D1-8E3B-7DD799819AF5}" type="pres">
      <dgm:prSet presAssocID="{18303A84-4DE4-4A16-B7B0-DC147AE4B271}" presName="linearProcess" presStyleCnt="0"/>
      <dgm:spPr/>
    </dgm:pt>
    <dgm:pt modelId="{E4382DEF-010C-4E18-9AB2-AFA339E4985A}" type="pres">
      <dgm:prSet presAssocID="{625C8945-AAA0-4E8B-8B48-075C011A6258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2A531F-F6BC-46A1-A0E4-F3687FF47F75}" type="pres">
      <dgm:prSet presAssocID="{7F9BFD3F-499F-409D-9E44-80D5C2A9F78E}" presName="sibTrans" presStyleCnt="0"/>
      <dgm:spPr/>
    </dgm:pt>
    <dgm:pt modelId="{9B51F039-01B5-4D06-A088-3477AAC6F51F}" type="pres">
      <dgm:prSet presAssocID="{D338A736-79E4-4BE2-9131-EC0A2DF04843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050C5B-B290-42EB-9E3F-22016B9ADDFC}" type="pres">
      <dgm:prSet presAssocID="{6F50F572-7D0F-47E9-BBB8-3ED2493D20D9}" presName="sibTrans" presStyleCnt="0"/>
      <dgm:spPr/>
    </dgm:pt>
    <dgm:pt modelId="{51EE3405-F233-4DEC-BE9B-35DED31410D4}" type="pres">
      <dgm:prSet presAssocID="{780FB634-3C5E-4C0A-A405-3ADCB562851E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6E2D66C-5329-4DD9-82F0-04A8F161F297}" type="presOf" srcId="{D338A736-79E4-4BE2-9131-EC0A2DF04843}" destId="{9B51F039-01B5-4D06-A088-3477AAC6F51F}" srcOrd="0" destOrd="0" presId="urn:microsoft.com/office/officeart/2005/8/layout/hProcess9"/>
    <dgm:cxn modelId="{BD047CE0-E15C-4240-8248-521071750782}" srcId="{18303A84-4DE4-4A16-B7B0-DC147AE4B271}" destId="{D338A736-79E4-4BE2-9131-EC0A2DF04843}" srcOrd="1" destOrd="0" parTransId="{D2F6CEF7-161F-4114-9EB5-DDEAB9CCFFB2}" sibTransId="{6F50F572-7D0F-47E9-BBB8-3ED2493D20D9}"/>
    <dgm:cxn modelId="{B8BC4BCF-9808-40E4-A3DC-F432B9D69B9E}" srcId="{18303A84-4DE4-4A16-B7B0-DC147AE4B271}" destId="{625C8945-AAA0-4E8B-8B48-075C011A6258}" srcOrd="0" destOrd="0" parTransId="{DA18FA0A-F437-49C7-ABB0-66FF1A12EBC9}" sibTransId="{7F9BFD3F-499F-409D-9E44-80D5C2A9F78E}"/>
    <dgm:cxn modelId="{DFE8337C-C382-4754-87D1-8B1636756676}" srcId="{18303A84-4DE4-4A16-B7B0-DC147AE4B271}" destId="{780FB634-3C5E-4C0A-A405-3ADCB562851E}" srcOrd="2" destOrd="0" parTransId="{766B251D-ECA5-41B4-BFD1-1D0193E7E530}" sibTransId="{89593CBB-327C-4760-B284-7C27E1025587}"/>
    <dgm:cxn modelId="{DA5FAE3B-FCBC-4538-AA90-BD36D761C0D0}" type="presOf" srcId="{625C8945-AAA0-4E8B-8B48-075C011A6258}" destId="{E4382DEF-010C-4E18-9AB2-AFA339E4985A}" srcOrd="0" destOrd="0" presId="urn:microsoft.com/office/officeart/2005/8/layout/hProcess9"/>
    <dgm:cxn modelId="{6EAE0D52-6CBF-497D-821F-AFCCF35AE8BC}" type="presOf" srcId="{18303A84-4DE4-4A16-B7B0-DC147AE4B271}" destId="{C3C642EE-1E21-4AE5-B7C5-4394261D839D}" srcOrd="0" destOrd="0" presId="urn:microsoft.com/office/officeart/2005/8/layout/hProcess9"/>
    <dgm:cxn modelId="{C927EC79-D77E-41E3-917F-B7BD4545C028}" type="presOf" srcId="{780FB634-3C5E-4C0A-A405-3ADCB562851E}" destId="{51EE3405-F233-4DEC-BE9B-35DED31410D4}" srcOrd="0" destOrd="0" presId="urn:microsoft.com/office/officeart/2005/8/layout/hProcess9"/>
    <dgm:cxn modelId="{152303AD-F2AC-4EAF-BC6A-AE8263D87A6E}" type="presParOf" srcId="{C3C642EE-1E21-4AE5-B7C5-4394261D839D}" destId="{DE54C711-8491-4EBF-9459-0A921FB68B52}" srcOrd="0" destOrd="0" presId="urn:microsoft.com/office/officeart/2005/8/layout/hProcess9"/>
    <dgm:cxn modelId="{CA834DC1-6DB3-4F9A-90C2-D41BEFA37055}" type="presParOf" srcId="{C3C642EE-1E21-4AE5-B7C5-4394261D839D}" destId="{F45536EB-8112-40D1-8E3B-7DD799819AF5}" srcOrd="1" destOrd="0" presId="urn:microsoft.com/office/officeart/2005/8/layout/hProcess9"/>
    <dgm:cxn modelId="{19C8DC83-7AF6-45CA-9B83-7FADB63065CF}" type="presParOf" srcId="{F45536EB-8112-40D1-8E3B-7DD799819AF5}" destId="{E4382DEF-010C-4E18-9AB2-AFA339E4985A}" srcOrd="0" destOrd="0" presId="urn:microsoft.com/office/officeart/2005/8/layout/hProcess9"/>
    <dgm:cxn modelId="{8342FA81-DFC7-484A-A67F-3B32C1E9DF7B}" type="presParOf" srcId="{F45536EB-8112-40D1-8E3B-7DD799819AF5}" destId="{392A531F-F6BC-46A1-A0E4-F3687FF47F75}" srcOrd="1" destOrd="0" presId="urn:microsoft.com/office/officeart/2005/8/layout/hProcess9"/>
    <dgm:cxn modelId="{D47EB377-52F8-4FCB-BA9A-B55B1B129444}" type="presParOf" srcId="{F45536EB-8112-40D1-8E3B-7DD799819AF5}" destId="{9B51F039-01B5-4D06-A088-3477AAC6F51F}" srcOrd="2" destOrd="0" presId="urn:microsoft.com/office/officeart/2005/8/layout/hProcess9"/>
    <dgm:cxn modelId="{2DF08AB4-654D-4298-8735-DC7FDF017166}" type="presParOf" srcId="{F45536EB-8112-40D1-8E3B-7DD799819AF5}" destId="{89050C5B-B290-42EB-9E3F-22016B9ADDFC}" srcOrd="3" destOrd="0" presId="urn:microsoft.com/office/officeart/2005/8/layout/hProcess9"/>
    <dgm:cxn modelId="{06A02F52-E469-445B-B659-12B5FC9FC695}" type="presParOf" srcId="{F45536EB-8112-40D1-8E3B-7DD799819AF5}" destId="{51EE3405-F233-4DEC-BE9B-35DED31410D4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07AAF6-2683-43C3-8979-7D006B4D71C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507EB436-D67C-416B-B119-E5C6EFE14085}">
      <dgm:prSet phldrT="[Text]"/>
      <dgm:spPr/>
      <dgm:t>
        <a:bodyPr/>
        <a:lstStyle/>
        <a:p>
          <a:r>
            <a:rPr lang="en-US" dirty="0" smtClean="0"/>
            <a:t>Materials Ledger</a:t>
          </a:r>
          <a:endParaRPr lang="en-US" dirty="0"/>
        </a:p>
      </dgm:t>
    </dgm:pt>
    <dgm:pt modelId="{7DF5304A-EA47-45F4-A910-88A570B950D8}" type="parTrans" cxnId="{ED3F56F1-8E2D-45DA-B6B9-C6D02570714D}">
      <dgm:prSet/>
      <dgm:spPr/>
    </dgm:pt>
    <dgm:pt modelId="{5470E5CE-097A-49CC-8F54-45F985132D05}" type="sibTrans" cxnId="{ED3F56F1-8E2D-45DA-B6B9-C6D02570714D}">
      <dgm:prSet/>
      <dgm:spPr/>
    </dgm:pt>
    <dgm:pt modelId="{7DBC129F-378A-408F-82D8-E5663648A820}">
      <dgm:prSet phldrT="[Text]"/>
      <dgm:spPr/>
      <dgm:t>
        <a:bodyPr/>
        <a:lstStyle/>
        <a:p>
          <a:r>
            <a:rPr lang="en-US" dirty="0" smtClean="0"/>
            <a:t>Cost Ledger</a:t>
          </a:r>
          <a:endParaRPr lang="en-US" dirty="0"/>
        </a:p>
      </dgm:t>
    </dgm:pt>
    <dgm:pt modelId="{47F16DE9-4C35-4642-AE05-6DDAACC07DE3}" type="parTrans" cxnId="{2E8BF8CE-6C9D-4D05-B7E3-F8E979004320}">
      <dgm:prSet/>
      <dgm:spPr/>
    </dgm:pt>
    <dgm:pt modelId="{1AA256EF-2A9D-4C9F-9D99-56F8A0A3E6FF}" type="sibTrans" cxnId="{2E8BF8CE-6C9D-4D05-B7E3-F8E979004320}">
      <dgm:prSet/>
      <dgm:spPr/>
    </dgm:pt>
    <dgm:pt modelId="{8B4C6048-01EE-46DC-9549-94B0CB4383D6}">
      <dgm:prSet phldrT="[Text]"/>
      <dgm:spPr/>
      <dgm:t>
        <a:bodyPr/>
        <a:lstStyle/>
        <a:p>
          <a:r>
            <a:rPr lang="en-US" dirty="0" smtClean="0"/>
            <a:t>Finished Goods Ledger</a:t>
          </a:r>
          <a:endParaRPr lang="en-US" dirty="0"/>
        </a:p>
      </dgm:t>
    </dgm:pt>
    <dgm:pt modelId="{02EBA5AA-EDE2-4111-BFA9-1A077B912F6F}" type="parTrans" cxnId="{46EB65E4-D86A-45FA-A050-64E70B5D0D07}">
      <dgm:prSet/>
      <dgm:spPr/>
    </dgm:pt>
    <dgm:pt modelId="{375D5EB6-1DB2-458F-A749-F81FD8A71512}" type="sibTrans" cxnId="{46EB65E4-D86A-45FA-A050-64E70B5D0D07}">
      <dgm:prSet/>
      <dgm:spPr/>
    </dgm:pt>
    <dgm:pt modelId="{CF271267-BB15-46FF-ACA1-6EAC3D4B9A04}" type="pres">
      <dgm:prSet presAssocID="{A007AAF6-2683-43C3-8979-7D006B4D71C2}" presName="CompostProcess" presStyleCnt="0">
        <dgm:presLayoutVars>
          <dgm:dir/>
          <dgm:resizeHandles val="exact"/>
        </dgm:presLayoutVars>
      </dgm:prSet>
      <dgm:spPr/>
    </dgm:pt>
    <dgm:pt modelId="{E8E6F0D8-A1F5-45F4-B394-1B48F5F9A425}" type="pres">
      <dgm:prSet presAssocID="{A007AAF6-2683-43C3-8979-7D006B4D71C2}" presName="arrow" presStyleLbl="bgShp" presStyleIdx="0" presStyleCnt="1"/>
      <dgm:spPr/>
    </dgm:pt>
    <dgm:pt modelId="{830A20C9-44EA-48AA-A7D2-CD43CB8429B9}" type="pres">
      <dgm:prSet presAssocID="{A007AAF6-2683-43C3-8979-7D006B4D71C2}" presName="linearProcess" presStyleCnt="0"/>
      <dgm:spPr/>
    </dgm:pt>
    <dgm:pt modelId="{13B9C649-67F4-4941-8BDB-82E673746295}" type="pres">
      <dgm:prSet presAssocID="{507EB436-D67C-416B-B119-E5C6EFE14085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9D25CA-53AA-4815-9AAE-DE0E84E95DEF}" type="pres">
      <dgm:prSet presAssocID="{5470E5CE-097A-49CC-8F54-45F985132D05}" presName="sibTrans" presStyleCnt="0"/>
      <dgm:spPr/>
    </dgm:pt>
    <dgm:pt modelId="{7B8F041F-F3E8-4CBE-9104-4255324A9AFF}" type="pres">
      <dgm:prSet presAssocID="{7DBC129F-378A-408F-82D8-E5663648A820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C2D1D7-E13A-4E93-A7D3-A408F5D40CEA}" type="pres">
      <dgm:prSet presAssocID="{1AA256EF-2A9D-4C9F-9D99-56F8A0A3E6FF}" presName="sibTrans" presStyleCnt="0"/>
      <dgm:spPr/>
    </dgm:pt>
    <dgm:pt modelId="{4BE7721E-CB78-4340-A777-C1088E1A8D24}" type="pres">
      <dgm:prSet presAssocID="{8B4C6048-01EE-46DC-9549-94B0CB4383D6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B065519-813A-4AB3-BB78-7791E6C26887}" type="presOf" srcId="{A007AAF6-2683-43C3-8979-7D006B4D71C2}" destId="{CF271267-BB15-46FF-ACA1-6EAC3D4B9A04}" srcOrd="0" destOrd="0" presId="urn:microsoft.com/office/officeart/2005/8/layout/hProcess9"/>
    <dgm:cxn modelId="{26001BDA-E154-4479-BABF-99C6F0B508A8}" type="presOf" srcId="{7DBC129F-378A-408F-82D8-E5663648A820}" destId="{7B8F041F-F3E8-4CBE-9104-4255324A9AFF}" srcOrd="0" destOrd="0" presId="urn:microsoft.com/office/officeart/2005/8/layout/hProcess9"/>
    <dgm:cxn modelId="{3C2C9F98-CD3D-42E0-B5C2-84838BB4FD7F}" type="presOf" srcId="{8B4C6048-01EE-46DC-9549-94B0CB4383D6}" destId="{4BE7721E-CB78-4340-A777-C1088E1A8D24}" srcOrd="0" destOrd="0" presId="urn:microsoft.com/office/officeart/2005/8/layout/hProcess9"/>
    <dgm:cxn modelId="{ED3F56F1-8E2D-45DA-B6B9-C6D02570714D}" srcId="{A007AAF6-2683-43C3-8979-7D006B4D71C2}" destId="{507EB436-D67C-416B-B119-E5C6EFE14085}" srcOrd="0" destOrd="0" parTransId="{7DF5304A-EA47-45F4-A910-88A570B950D8}" sibTransId="{5470E5CE-097A-49CC-8F54-45F985132D05}"/>
    <dgm:cxn modelId="{15AA4579-F0FD-4A49-9BED-E56EA2011209}" type="presOf" srcId="{507EB436-D67C-416B-B119-E5C6EFE14085}" destId="{13B9C649-67F4-4941-8BDB-82E673746295}" srcOrd="0" destOrd="0" presId="urn:microsoft.com/office/officeart/2005/8/layout/hProcess9"/>
    <dgm:cxn modelId="{46EB65E4-D86A-45FA-A050-64E70B5D0D07}" srcId="{A007AAF6-2683-43C3-8979-7D006B4D71C2}" destId="{8B4C6048-01EE-46DC-9549-94B0CB4383D6}" srcOrd="2" destOrd="0" parTransId="{02EBA5AA-EDE2-4111-BFA9-1A077B912F6F}" sibTransId="{375D5EB6-1DB2-458F-A749-F81FD8A71512}"/>
    <dgm:cxn modelId="{2E8BF8CE-6C9D-4D05-B7E3-F8E979004320}" srcId="{A007AAF6-2683-43C3-8979-7D006B4D71C2}" destId="{7DBC129F-378A-408F-82D8-E5663648A820}" srcOrd="1" destOrd="0" parTransId="{47F16DE9-4C35-4642-AE05-6DDAACC07DE3}" sibTransId="{1AA256EF-2A9D-4C9F-9D99-56F8A0A3E6FF}"/>
    <dgm:cxn modelId="{2758A6A3-12BD-40D2-8089-D33DC8235525}" type="presParOf" srcId="{CF271267-BB15-46FF-ACA1-6EAC3D4B9A04}" destId="{E8E6F0D8-A1F5-45F4-B394-1B48F5F9A425}" srcOrd="0" destOrd="0" presId="urn:microsoft.com/office/officeart/2005/8/layout/hProcess9"/>
    <dgm:cxn modelId="{45CA817A-D195-48F5-89E9-DC2C0C0A0054}" type="presParOf" srcId="{CF271267-BB15-46FF-ACA1-6EAC3D4B9A04}" destId="{830A20C9-44EA-48AA-A7D2-CD43CB8429B9}" srcOrd="1" destOrd="0" presId="urn:microsoft.com/office/officeart/2005/8/layout/hProcess9"/>
    <dgm:cxn modelId="{9C19BD2E-0D27-46A4-9272-8822CF38E4F8}" type="presParOf" srcId="{830A20C9-44EA-48AA-A7D2-CD43CB8429B9}" destId="{13B9C649-67F4-4941-8BDB-82E673746295}" srcOrd="0" destOrd="0" presId="urn:microsoft.com/office/officeart/2005/8/layout/hProcess9"/>
    <dgm:cxn modelId="{D41ECE15-86E9-4C4A-84EE-98B513712A2D}" type="presParOf" srcId="{830A20C9-44EA-48AA-A7D2-CD43CB8429B9}" destId="{A79D25CA-53AA-4815-9AAE-DE0E84E95DEF}" srcOrd="1" destOrd="0" presId="urn:microsoft.com/office/officeart/2005/8/layout/hProcess9"/>
    <dgm:cxn modelId="{15E25095-BE8C-4D92-BEB1-BD727B9E3298}" type="presParOf" srcId="{830A20C9-44EA-48AA-A7D2-CD43CB8429B9}" destId="{7B8F041F-F3E8-4CBE-9104-4255324A9AFF}" srcOrd="2" destOrd="0" presId="urn:microsoft.com/office/officeart/2005/8/layout/hProcess9"/>
    <dgm:cxn modelId="{1E3A49F9-ABCC-4D3A-A7F2-40C9CF3AB646}" type="presParOf" srcId="{830A20C9-44EA-48AA-A7D2-CD43CB8429B9}" destId="{BDC2D1D7-E13A-4E93-A7D3-A408F5D40CEA}" srcOrd="3" destOrd="0" presId="urn:microsoft.com/office/officeart/2005/8/layout/hProcess9"/>
    <dgm:cxn modelId="{BB998922-2A95-4D0E-B581-493A3521FAEC}" type="presParOf" srcId="{830A20C9-44EA-48AA-A7D2-CD43CB8429B9}" destId="{4BE7721E-CB78-4340-A777-C1088E1A8D24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54C711-8491-4EBF-9459-0A921FB68B52}">
      <dsp:nvSpPr>
        <dsp:cNvPr id="0" name=""/>
        <dsp:cNvSpPr/>
      </dsp:nvSpPr>
      <dsp:spPr>
        <a:xfrm>
          <a:off x="411479" y="0"/>
          <a:ext cx="4663440" cy="585311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382DEF-010C-4E18-9AB2-AFA339E4985A}">
      <dsp:nvSpPr>
        <dsp:cNvPr id="0" name=""/>
        <dsp:cNvSpPr/>
      </dsp:nvSpPr>
      <dsp:spPr>
        <a:xfrm>
          <a:off x="5893" y="1755933"/>
          <a:ext cx="1765935" cy="23412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Materials</a:t>
          </a:r>
          <a:endParaRPr lang="en-US" sz="2800" kern="1200" dirty="0"/>
        </a:p>
      </dsp:txBody>
      <dsp:txXfrm>
        <a:off x="92099" y="1842139"/>
        <a:ext cx="1593523" cy="2168833"/>
      </dsp:txXfrm>
    </dsp:sp>
    <dsp:sp modelId="{9B51F039-01B5-4D06-A088-3477AAC6F51F}">
      <dsp:nvSpPr>
        <dsp:cNvPr id="0" name=""/>
        <dsp:cNvSpPr/>
      </dsp:nvSpPr>
      <dsp:spPr>
        <a:xfrm>
          <a:off x="1860232" y="1755933"/>
          <a:ext cx="1765935" cy="23412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Work in Process</a:t>
          </a:r>
          <a:endParaRPr lang="en-US" sz="2800" kern="1200" dirty="0"/>
        </a:p>
      </dsp:txBody>
      <dsp:txXfrm>
        <a:off x="1946438" y="1842139"/>
        <a:ext cx="1593523" cy="2168833"/>
      </dsp:txXfrm>
    </dsp:sp>
    <dsp:sp modelId="{51EE3405-F233-4DEC-BE9B-35DED31410D4}">
      <dsp:nvSpPr>
        <dsp:cNvPr id="0" name=""/>
        <dsp:cNvSpPr/>
      </dsp:nvSpPr>
      <dsp:spPr>
        <a:xfrm>
          <a:off x="3714571" y="1755933"/>
          <a:ext cx="1765935" cy="23412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Finish Goods</a:t>
          </a:r>
          <a:endParaRPr lang="en-US" sz="2800" kern="1200" dirty="0"/>
        </a:p>
      </dsp:txBody>
      <dsp:txXfrm>
        <a:off x="3800777" y="1842139"/>
        <a:ext cx="1593523" cy="21688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E6F0D8-A1F5-45F4-B394-1B48F5F9A425}">
      <dsp:nvSpPr>
        <dsp:cNvPr id="0" name=""/>
        <dsp:cNvSpPr/>
      </dsp:nvSpPr>
      <dsp:spPr>
        <a:xfrm>
          <a:off x="411479" y="0"/>
          <a:ext cx="4663440" cy="585311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B9C649-67F4-4941-8BDB-82E673746295}">
      <dsp:nvSpPr>
        <dsp:cNvPr id="0" name=""/>
        <dsp:cNvSpPr/>
      </dsp:nvSpPr>
      <dsp:spPr>
        <a:xfrm>
          <a:off x="5893" y="1755933"/>
          <a:ext cx="1765935" cy="23412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Materials Ledger</a:t>
          </a:r>
          <a:endParaRPr lang="en-US" sz="2800" kern="1200" dirty="0"/>
        </a:p>
      </dsp:txBody>
      <dsp:txXfrm>
        <a:off x="92099" y="1842139"/>
        <a:ext cx="1593523" cy="2168833"/>
      </dsp:txXfrm>
    </dsp:sp>
    <dsp:sp modelId="{7B8F041F-F3E8-4CBE-9104-4255324A9AFF}">
      <dsp:nvSpPr>
        <dsp:cNvPr id="0" name=""/>
        <dsp:cNvSpPr/>
      </dsp:nvSpPr>
      <dsp:spPr>
        <a:xfrm>
          <a:off x="1860232" y="1755933"/>
          <a:ext cx="1765935" cy="23412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Cost Ledger</a:t>
          </a:r>
          <a:endParaRPr lang="en-US" sz="2800" kern="1200" dirty="0"/>
        </a:p>
      </dsp:txBody>
      <dsp:txXfrm>
        <a:off x="1946438" y="1842139"/>
        <a:ext cx="1593523" cy="2168833"/>
      </dsp:txXfrm>
    </dsp:sp>
    <dsp:sp modelId="{4BE7721E-CB78-4340-A777-C1088E1A8D24}">
      <dsp:nvSpPr>
        <dsp:cNvPr id="0" name=""/>
        <dsp:cNvSpPr/>
      </dsp:nvSpPr>
      <dsp:spPr>
        <a:xfrm>
          <a:off x="3714571" y="1755933"/>
          <a:ext cx="1765935" cy="23412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Finished Goods Ledger</a:t>
          </a:r>
          <a:endParaRPr lang="en-US" sz="2800" kern="1200" dirty="0"/>
        </a:p>
      </dsp:txBody>
      <dsp:txXfrm>
        <a:off x="3800777" y="1842139"/>
        <a:ext cx="1593523" cy="21688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9603-4AC8-4FA0-B221-7739721983D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DD50F-3444-443D-96FB-4CF27614D642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9603-4AC8-4FA0-B221-7739721983D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DD50F-3444-443D-96FB-4CF27614D6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9603-4AC8-4FA0-B221-7739721983D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DD50F-3444-443D-96FB-4CF27614D6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9603-4AC8-4FA0-B221-7739721983D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DD50F-3444-443D-96FB-4CF27614D6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9603-4AC8-4FA0-B221-7739721983D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DD50F-3444-443D-96FB-4CF27614D64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9603-4AC8-4FA0-B221-7739721983D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DD50F-3444-443D-96FB-4CF27614D6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9603-4AC8-4FA0-B221-7739721983D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DD50F-3444-443D-96FB-4CF27614D6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9603-4AC8-4FA0-B221-7739721983D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DD50F-3444-443D-96FB-4CF27614D6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9603-4AC8-4FA0-B221-7739721983D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DD50F-3444-443D-96FB-4CF27614D6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9603-4AC8-4FA0-B221-7739721983D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DD50F-3444-443D-96FB-4CF27614D642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9603-4AC8-4FA0-B221-7739721983D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DD50F-3444-443D-96FB-4CF27614D642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C89603-4AC8-4FA0-B221-7739721983D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F1DD50F-3444-443D-96FB-4CF27614D642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Cost Accounting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6</a:t>
            </a:r>
          </a:p>
          <a:p>
            <a:r>
              <a:rPr lang="en-US" dirty="0" smtClean="0"/>
              <a:t>Chapter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136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 there are 3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 Materials</a:t>
            </a:r>
          </a:p>
          <a:p>
            <a:r>
              <a:rPr lang="en-US" dirty="0" smtClean="0"/>
              <a:t>Direct Labor</a:t>
            </a:r>
          </a:p>
          <a:p>
            <a:r>
              <a:rPr lang="en-US" dirty="0" smtClean="0"/>
              <a:t>Factory Overhead</a:t>
            </a:r>
          </a:p>
          <a:p>
            <a:r>
              <a:rPr lang="en-US" dirty="0" smtClean="0"/>
              <a:t>This is based on:</a:t>
            </a:r>
          </a:p>
          <a:p>
            <a:pPr lvl="1"/>
            <a:r>
              <a:rPr lang="en-US" dirty="0" smtClean="0"/>
              <a:t>Number of units produced</a:t>
            </a:r>
          </a:p>
          <a:p>
            <a:pPr lvl="1"/>
            <a:r>
              <a:rPr lang="en-US" dirty="0" smtClean="0"/>
              <a:t>How long it takes to produce each unit</a:t>
            </a:r>
          </a:p>
          <a:p>
            <a:pPr lvl="1"/>
            <a:r>
              <a:rPr lang="en-US" dirty="0" smtClean="0"/>
              <a:t>Pay that each employee gets per hour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470812"/>
              </p:ext>
            </p:extLst>
          </p:nvPr>
        </p:nvGraphicFramePr>
        <p:xfrm>
          <a:off x="990600" y="2627167"/>
          <a:ext cx="6096000" cy="422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Estimated Factory overhead for current year = $800,000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Est. No. of</a:t>
                      </a:r>
                      <a:r>
                        <a:rPr lang="en-US" sz="1400" baseline="0" dirty="0" smtClean="0"/>
                        <a:t> Units Produced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Est. Direct Labor Hours per 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Est. Salary</a:t>
                      </a:r>
                      <a:r>
                        <a:rPr lang="en-US" baseline="0" dirty="0" smtClean="0"/>
                        <a:t> Rate per Hour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Est.</a:t>
                      </a:r>
                      <a:r>
                        <a:rPr lang="en-US" baseline="0" dirty="0" smtClean="0"/>
                        <a:t> Total Direct labor Cost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*$12.50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=1,000,000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Est</a:t>
                      </a:r>
                      <a:r>
                        <a:rPr lang="en-US" dirty="0" smtClean="0"/>
                        <a:t> Factory</a:t>
                      </a:r>
                      <a:r>
                        <a:rPr lang="en-US" baseline="0" dirty="0" smtClean="0"/>
                        <a:t> Overhead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Est. total Direct Labor 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Fact Overhead Applied 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$800,000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/1,000,000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= .80 or 80%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r>
                        <a:rPr lang="en-US" baseline="0" dirty="0" smtClean="0"/>
                        <a:t> Direct Labor Costs (Job No. 791)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Factory Overhead Applied</a:t>
                      </a:r>
                      <a:r>
                        <a:rPr lang="en-US" baseline="0" dirty="0" smtClean="0"/>
                        <a:t> 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Applied Overhead for</a:t>
                      </a:r>
                      <a:r>
                        <a:rPr lang="en-US" baseline="0" dirty="0" smtClean="0"/>
                        <a:t> Job 791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$5,024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 80%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= $4,019.20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42361"/>
              </p:ext>
            </p:extLst>
          </p:nvPr>
        </p:nvGraphicFramePr>
        <p:xfrm>
          <a:off x="76200" y="76201"/>
          <a:ext cx="8001000" cy="611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25"/>
                <a:gridCol w="1000125"/>
                <a:gridCol w="1000125"/>
                <a:gridCol w="1000125"/>
                <a:gridCol w="1000125"/>
                <a:gridCol w="1000125"/>
                <a:gridCol w="1000125"/>
                <a:gridCol w="1000125"/>
              </a:tblGrid>
              <a:tr h="381000">
                <a:tc gridSpan="8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Cost Sheet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r>
                        <a:rPr lang="en-US" smtClean="0"/>
                        <a:t>Job No.</a:t>
                      </a:r>
                      <a:r>
                        <a:rPr lang="en-US" baseline="0" smtClean="0"/>
                        <a:t> 791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Date : Jan 17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81000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Item:</a:t>
                      </a:r>
                      <a:r>
                        <a:rPr lang="en-US" baseline="0" dirty="0" smtClean="0"/>
                        <a:t> FM25 Fax Machine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r>
                        <a:rPr lang="en-US" baseline="0" dirty="0" smtClean="0"/>
                        <a:t> Wanted:  Jan24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81000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No. of Items</a:t>
                      </a:r>
                      <a:r>
                        <a:rPr lang="en-US" baseline="0" dirty="0" smtClean="0"/>
                        <a:t>:50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Date Completed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81000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Ordered For:  Stock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Direct Materials</a:t>
                      </a:r>
                      <a:endParaRPr lang="en-US" sz="14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Direct Labor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Summary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/>
                        <a:t>Req</a:t>
                      </a:r>
                      <a:r>
                        <a:rPr lang="en-US" sz="1000" dirty="0" smtClean="0"/>
                        <a:t> No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Amount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Date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Amount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Date 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Amount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Item 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Summary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773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197.00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Jan 17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556.00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Direct Materials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$7,769.30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774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3900.00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18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966.00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Direct Labor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5,024.00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778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620.60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19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949.00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Factory Overhead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779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639.80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20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992.00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(80% of direct labor Costs)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4,019.20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783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811.00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23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1,010.00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786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356.50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24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551.00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Total cost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$16,812.50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787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1,244.40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$5,024.00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7,769.30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No of Units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50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Cost per Unit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$336.25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61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274082"/>
              </p:ext>
            </p:extLst>
          </p:nvPr>
        </p:nvGraphicFramePr>
        <p:xfrm>
          <a:off x="457200" y="1600200"/>
          <a:ext cx="8237591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829"/>
                <a:gridCol w="587829"/>
                <a:gridCol w="587829"/>
                <a:gridCol w="587829"/>
                <a:gridCol w="704669"/>
                <a:gridCol w="478974"/>
                <a:gridCol w="587829"/>
                <a:gridCol w="587829"/>
                <a:gridCol w="587829"/>
                <a:gridCol w="721354"/>
                <a:gridCol w="454304"/>
                <a:gridCol w="587829"/>
                <a:gridCol w="587829"/>
                <a:gridCol w="587829"/>
              </a:tblGrid>
              <a:tr h="370840">
                <a:tc gridSpan="1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Finished Goods Ledger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r>
                        <a:rPr lang="en-US" dirty="0" smtClean="0"/>
                        <a:t>Description:</a:t>
                      </a:r>
                      <a:r>
                        <a:rPr lang="en-US" baseline="0" dirty="0" smtClean="0"/>
                        <a:t> Fax Machine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dirty="0" smtClean="0"/>
                        <a:t>Stock No. : FM25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r>
                        <a:rPr lang="en-US" dirty="0" smtClean="0"/>
                        <a:t>Minimum:  75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dirty="0" smtClean="0"/>
                        <a:t>Location:</a:t>
                      </a:r>
                      <a:r>
                        <a:rPr lang="en-US" baseline="0" dirty="0" smtClean="0"/>
                        <a:t>  S-5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Manufactured/Received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Shipped / Issued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Balance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Job No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Quant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 Cost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Total Cost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Sales Invoice No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Quant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 Cost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Total</a:t>
                      </a:r>
                      <a:r>
                        <a:rPr lang="en-US" sz="1200" baseline="0" dirty="0" smtClean="0"/>
                        <a:t> Cost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Quant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</a:t>
                      </a:r>
                      <a:r>
                        <a:rPr lang="en-US" sz="1200" baseline="0" dirty="0" smtClean="0"/>
                        <a:t> Cost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Total Cost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Jan 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120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335.00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40,200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528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335.00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339.30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16,879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110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339.30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37,323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791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336.25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16,812.50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110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339.30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336.25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54,135.50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ight Brace 4"/>
          <p:cNvSpPr/>
          <p:nvPr/>
        </p:nvSpPr>
        <p:spPr>
          <a:xfrm>
            <a:off x="5562600" y="4114800"/>
            <a:ext cx="228600" cy="7620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/>
          <p:cNvSpPr/>
          <p:nvPr/>
        </p:nvSpPr>
        <p:spPr>
          <a:xfrm>
            <a:off x="7924800" y="4876800"/>
            <a:ext cx="228600" cy="838200"/>
          </a:xfrm>
          <a:prstGeom prst="rightBrace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89660" y="3871245"/>
            <a:ext cx="8161233" cy="333286"/>
          </a:xfrm>
          <a:custGeom>
            <a:avLst/>
            <a:gdLst>
              <a:gd name="connsiteX0" fmla="*/ 0 w 8161233"/>
              <a:gd name="connsiteY0" fmla="*/ 76912 h 333286"/>
              <a:gd name="connsiteX1" fmla="*/ 42729 w 8161233"/>
              <a:gd name="connsiteY1" fmla="*/ 119641 h 333286"/>
              <a:gd name="connsiteX2" fmla="*/ 68366 w 8161233"/>
              <a:gd name="connsiteY2" fmla="*/ 128187 h 333286"/>
              <a:gd name="connsiteX3" fmla="*/ 153824 w 8161233"/>
              <a:gd name="connsiteY3" fmla="*/ 153824 h 333286"/>
              <a:gd name="connsiteX4" fmla="*/ 239282 w 8161233"/>
              <a:gd name="connsiteY4" fmla="*/ 145278 h 333286"/>
              <a:gd name="connsiteX5" fmla="*/ 290557 w 8161233"/>
              <a:gd name="connsiteY5" fmla="*/ 128187 h 333286"/>
              <a:gd name="connsiteX6" fmla="*/ 316194 w 8161233"/>
              <a:gd name="connsiteY6" fmla="*/ 119641 h 333286"/>
              <a:gd name="connsiteX7" fmla="*/ 376015 w 8161233"/>
              <a:gd name="connsiteY7" fmla="*/ 85458 h 333286"/>
              <a:gd name="connsiteX8" fmla="*/ 435835 w 8161233"/>
              <a:gd name="connsiteY8" fmla="*/ 59820 h 333286"/>
              <a:gd name="connsiteX9" fmla="*/ 461473 w 8161233"/>
              <a:gd name="connsiteY9" fmla="*/ 42729 h 333286"/>
              <a:gd name="connsiteX10" fmla="*/ 538385 w 8161233"/>
              <a:gd name="connsiteY10" fmla="*/ 17091 h 333286"/>
              <a:gd name="connsiteX11" fmla="*/ 564022 w 8161233"/>
              <a:gd name="connsiteY11" fmla="*/ 8546 h 333286"/>
              <a:gd name="connsiteX12" fmla="*/ 589660 w 8161233"/>
              <a:gd name="connsiteY12" fmla="*/ 0 h 333286"/>
              <a:gd name="connsiteX13" fmla="*/ 615297 w 8161233"/>
              <a:gd name="connsiteY13" fmla="*/ 25637 h 333286"/>
              <a:gd name="connsiteX14" fmla="*/ 640934 w 8161233"/>
              <a:gd name="connsiteY14" fmla="*/ 59820 h 333286"/>
              <a:gd name="connsiteX15" fmla="*/ 666572 w 8161233"/>
              <a:gd name="connsiteY15" fmla="*/ 76912 h 333286"/>
              <a:gd name="connsiteX16" fmla="*/ 683663 w 8161233"/>
              <a:gd name="connsiteY16" fmla="*/ 102549 h 333286"/>
              <a:gd name="connsiteX17" fmla="*/ 692209 w 8161233"/>
              <a:gd name="connsiteY17" fmla="*/ 128187 h 333286"/>
              <a:gd name="connsiteX18" fmla="*/ 777667 w 8161233"/>
              <a:gd name="connsiteY18" fmla="*/ 179462 h 333286"/>
              <a:gd name="connsiteX19" fmla="*/ 846033 w 8161233"/>
              <a:gd name="connsiteY19" fmla="*/ 188007 h 333286"/>
              <a:gd name="connsiteX20" fmla="*/ 999858 w 8161233"/>
              <a:gd name="connsiteY20" fmla="*/ 170916 h 333286"/>
              <a:gd name="connsiteX21" fmla="*/ 1025495 w 8161233"/>
              <a:gd name="connsiteY21" fmla="*/ 153824 h 333286"/>
              <a:gd name="connsiteX22" fmla="*/ 1076770 w 8161233"/>
              <a:gd name="connsiteY22" fmla="*/ 136733 h 333286"/>
              <a:gd name="connsiteX23" fmla="*/ 1136590 w 8161233"/>
              <a:gd name="connsiteY23" fmla="*/ 102549 h 333286"/>
              <a:gd name="connsiteX24" fmla="*/ 1196411 w 8161233"/>
              <a:gd name="connsiteY24" fmla="*/ 85458 h 333286"/>
              <a:gd name="connsiteX25" fmla="*/ 1222048 w 8161233"/>
              <a:gd name="connsiteY25" fmla="*/ 68366 h 333286"/>
              <a:gd name="connsiteX26" fmla="*/ 1367327 w 8161233"/>
              <a:gd name="connsiteY26" fmla="*/ 111095 h 333286"/>
              <a:gd name="connsiteX27" fmla="*/ 1392964 w 8161233"/>
              <a:gd name="connsiteY27" fmla="*/ 128187 h 333286"/>
              <a:gd name="connsiteX28" fmla="*/ 1444239 w 8161233"/>
              <a:gd name="connsiteY28" fmla="*/ 153824 h 333286"/>
              <a:gd name="connsiteX29" fmla="*/ 1469876 w 8161233"/>
              <a:gd name="connsiteY29" fmla="*/ 179462 h 333286"/>
              <a:gd name="connsiteX30" fmla="*/ 1486968 w 8161233"/>
              <a:gd name="connsiteY30" fmla="*/ 213645 h 333286"/>
              <a:gd name="connsiteX31" fmla="*/ 1538243 w 8161233"/>
              <a:gd name="connsiteY31" fmla="*/ 230736 h 333286"/>
              <a:gd name="connsiteX32" fmla="*/ 1657884 w 8161233"/>
              <a:gd name="connsiteY32" fmla="*/ 222191 h 333286"/>
              <a:gd name="connsiteX33" fmla="*/ 1683521 w 8161233"/>
              <a:gd name="connsiteY33" fmla="*/ 213645 h 333286"/>
              <a:gd name="connsiteX34" fmla="*/ 1734796 w 8161233"/>
              <a:gd name="connsiteY34" fmla="*/ 205099 h 333286"/>
              <a:gd name="connsiteX35" fmla="*/ 1768979 w 8161233"/>
              <a:gd name="connsiteY35" fmla="*/ 196553 h 333286"/>
              <a:gd name="connsiteX36" fmla="*/ 1811708 w 8161233"/>
              <a:gd name="connsiteY36" fmla="*/ 188007 h 333286"/>
              <a:gd name="connsiteX37" fmla="*/ 1888620 w 8161233"/>
              <a:gd name="connsiteY37" fmla="*/ 162370 h 333286"/>
              <a:gd name="connsiteX38" fmla="*/ 1974078 w 8161233"/>
              <a:gd name="connsiteY38" fmla="*/ 145278 h 333286"/>
              <a:gd name="connsiteX39" fmla="*/ 2076628 w 8161233"/>
              <a:gd name="connsiteY39" fmla="*/ 136733 h 333286"/>
              <a:gd name="connsiteX40" fmla="*/ 2144994 w 8161233"/>
              <a:gd name="connsiteY40" fmla="*/ 119641 h 333286"/>
              <a:gd name="connsiteX41" fmla="*/ 2196269 w 8161233"/>
              <a:gd name="connsiteY41" fmla="*/ 102549 h 333286"/>
              <a:gd name="connsiteX42" fmla="*/ 2298819 w 8161233"/>
              <a:gd name="connsiteY42" fmla="*/ 111095 h 333286"/>
              <a:gd name="connsiteX43" fmla="*/ 2333002 w 8161233"/>
              <a:gd name="connsiteY43" fmla="*/ 128187 h 333286"/>
              <a:gd name="connsiteX44" fmla="*/ 2375731 w 8161233"/>
              <a:gd name="connsiteY44" fmla="*/ 145278 h 333286"/>
              <a:gd name="connsiteX45" fmla="*/ 2444097 w 8161233"/>
              <a:gd name="connsiteY45" fmla="*/ 179462 h 333286"/>
              <a:gd name="connsiteX46" fmla="*/ 2529555 w 8161233"/>
              <a:gd name="connsiteY46" fmla="*/ 247828 h 333286"/>
              <a:gd name="connsiteX47" fmla="*/ 2580830 w 8161233"/>
              <a:gd name="connsiteY47" fmla="*/ 282011 h 333286"/>
              <a:gd name="connsiteX48" fmla="*/ 2623559 w 8161233"/>
              <a:gd name="connsiteY48" fmla="*/ 290557 h 333286"/>
              <a:gd name="connsiteX49" fmla="*/ 2657742 w 8161233"/>
              <a:gd name="connsiteY49" fmla="*/ 282011 h 333286"/>
              <a:gd name="connsiteX50" fmla="*/ 2709017 w 8161233"/>
              <a:gd name="connsiteY50" fmla="*/ 273465 h 333286"/>
              <a:gd name="connsiteX51" fmla="*/ 2734654 w 8161233"/>
              <a:gd name="connsiteY51" fmla="*/ 256374 h 333286"/>
              <a:gd name="connsiteX52" fmla="*/ 2785929 w 8161233"/>
              <a:gd name="connsiteY52" fmla="*/ 230736 h 333286"/>
              <a:gd name="connsiteX53" fmla="*/ 2862841 w 8161233"/>
              <a:gd name="connsiteY53" fmla="*/ 153824 h 333286"/>
              <a:gd name="connsiteX54" fmla="*/ 2888478 w 8161233"/>
              <a:gd name="connsiteY54" fmla="*/ 128187 h 333286"/>
              <a:gd name="connsiteX55" fmla="*/ 2939753 w 8161233"/>
              <a:gd name="connsiteY55" fmla="*/ 94004 h 333286"/>
              <a:gd name="connsiteX56" fmla="*/ 2965390 w 8161233"/>
              <a:gd name="connsiteY56" fmla="*/ 85458 h 333286"/>
              <a:gd name="connsiteX57" fmla="*/ 3016665 w 8161233"/>
              <a:gd name="connsiteY57" fmla="*/ 94004 h 333286"/>
              <a:gd name="connsiteX58" fmla="*/ 3050848 w 8161233"/>
              <a:gd name="connsiteY58" fmla="*/ 102549 h 333286"/>
              <a:gd name="connsiteX59" fmla="*/ 3127761 w 8161233"/>
              <a:gd name="connsiteY59" fmla="*/ 119641 h 333286"/>
              <a:gd name="connsiteX60" fmla="*/ 3153398 w 8161233"/>
              <a:gd name="connsiteY60" fmla="*/ 136733 h 333286"/>
              <a:gd name="connsiteX61" fmla="*/ 3179035 w 8161233"/>
              <a:gd name="connsiteY61" fmla="*/ 162370 h 333286"/>
              <a:gd name="connsiteX62" fmla="*/ 3221764 w 8161233"/>
              <a:gd name="connsiteY62" fmla="*/ 170916 h 333286"/>
              <a:gd name="connsiteX63" fmla="*/ 3298676 w 8161233"/>
              <a:gd name="connsiteY63" fmla="*/ 205099 h 333286"/>
              <a:gd name="connsiteX64" fmla="*/ 3324314 w 8161233"/>
              <a:gd name="connsiteY64" fmla="*/ 213645 h 333286"/>
              <a:gd name="connsiteX65" fmla="*/ 3392680 w 8161233"/>
              <a:gd name="connsiteY65" fmla="*/ 230736 h 333286"/>
              <a:gd name="connsiteX66" fmla="*/ 3418318 w 8161233"/>
              <a:gd name="connsiteY66" fmla="*/ 239282 h 333286"/>
              <a:gd name="connsiteX67" fmla="*/ 3503776 w 8161233"/>
              <a:gd name="connsiteY67" fmla="*/ 247828 h 333286"/>
              <a:gd name="connsiteX68" fmla="*/ 3529413 w 8161233"/>
              <a:gd name="connsiteY68" fmla="*/ 256374 h 333286"/>
              <a:gd name="connsiteX69" fmla="*/ 3700329 w 8161233"/>
              <a:gd name="connsiteY69" fmla="*/ 247828 h 333286"/>
              <a:gd name="connsiteX70" fmla="*/ 3777241 w 8161233"/>
              <a:gd name="connsiteY70" fmla="*/ 213645 h 333286"/>
              <a:gd name="connsiteX71" fmla="*/ 3828516 w 8161233"/>
              <a:gd name="connsiteY71" fmla="*/ 196553 h 333286"/>
              <a:gd name="connsiteX72" fmla="*/ 3905428 w 8161233"/>
              <a:gd name="connsiteY72" fmla="*/ 179462 h 333286"/>
              <a:gd name="connsiteX73" fmla="*/ 3931065 w 8161233"/>
              <a:gd name="connsiteY73" fmla="*/ 170916 h 333286"/>
              <a:gd name="connsiteX74" fmla="*/ 4298534 w 8161233"/>
              <a:gd name="connsiteY74" fmla="*/ 188007 h 333286"/>
              <a:gd name="connsiteX75" fmla="*/ 4349809 w 8161233"/>
              <a:gd name="connsiteY75" fmla="*/ 222191 h 333286"/>
              <a:gd name="connsiteX76" fmla="*/ 4383992 w 8161233"/>
              <a:gd name="connsiteY76" fmla="*/ 247828 h 333286"/>
              <a:gd name="connsiteX77" fmla="*/ 4520725 w 8161233"/>
              <a:gd name="connsiteY77" fmla="*/ 290557 h 333286"/>
              <a:gd name="connsiteX78" fmla="*/ 4546362 w 8161233"/>
              <a:gd name="connsiteY78" fmla="*/ 299103 h 333286"/>
              <a:gd name="connsiteX79" fmla="*/ 4691641 w 8161233"/>
              <a:gd name="connsiteY79" fmla="*/ 273465 h 333286"/>
              <a:gd name="connsiteX80" fmla="*/ 4785645 w 8161233"/>
              <a:gd name="connsiteY80" fmla="*/ 256374 h 333286"/>
              <a:gd name="connsiteX81" fmla="*/ 4819828 w 8161233"/>
              <a:gd name="connsiteY81" fmla="*/ 247828 h 333286"/>
              <a:gd name="connsiteX82" fmla="*/ 4879648 w 8161233"/>
              <a:gd name="connsiteY82" fmla="*/ 213645 h 333286"/>
              <a:gd name="connsiteX83" fmla="*/ 4973652 w 8161233"/>
              <a:gd name="connsiteY83" fmla="*/ 188007 h 333286"/>
              <a:gd name="connsiteX84" fmla="*/ 5033473 w 8161233"/>
              <a:gd name="connsiteY84" fmla="*/ 170916 h 333286"/>
              <a:gd name="connsiteX85" fmla="*/ 5059110 w 8161233"/>
              <a:gd name="connsiteY85" fmla="*/ 153824 h 333286"/>
              <a:gd name="connsiteX86" fmla="*/ 5084747 w 8161233"/>
              <a:gd name="connsiteY86" fmla="*/ 145278 h 333286"/>
              <a:gd name="connsiteX87" fmla="*/ 5221480 w 8161233"/>
              <a:gd name="connsiteY87" fmla="*/ 128187 h 333286"/>
              <a:gd name="connsiteX88" fmla="*/ 5332576 w 8161233"/>
              <a:gd name="connsiteY88" fmla="*/ 136733 h 333286"/>
              <a:gd name="connsiteX89" fmla="*/ 5426579 w 8161233"/>
              <a:gd name="connsiteY89" fmla="*/ 188007 h 333286"/>
              <a:gd name="connsiteX90" fmla="*/ 5486400 w 8161233"/>
              <a:gd name="connsiteY90" fmla="*/ 213645 h 333286"/>
              <a:gd name="connsiteX91" fmla="*/ 5512037 w 8161233"/>
              <a:gd name="connsiteY91" fmla="*/ 230736 h 333286"/>
              <a:gd name="connsiteX92" fmla="*/ 5563312 w 8161233"/>
              <a:gd name="connsiteY92" fmla="*/ 247828 h 333286"/>
              <a:gd name="connsiteX93" fmla="*/ 5588949 w 8161233"/>
              <a:gd name="connsiteY93" fmla="*/ 264919 h 333286"/>
              <a:gd name="connsiteX94" fmla="*/ 5623133 w 8161233"/>
              <a:gd name="connsiteY94" fmla="*/ 273465 h 333286"/>
              <a:gd name="connsiteX95" fmla="*/ 5674407 w 8161233"/>
              <a:gd name="connsiteY95" fmla="*/ 290557 h 333286"/>
              <a:gd name="connsiteX96" fmla="*/ 5717136 w 8161233"/>
              <a:gd name="connsiteY96" fmla="*/ 299103 h 333286"/>
              <a:gd name="connsiteX97" fmla="*/ 5785503 w 8161233"/>
              <a:gd name="connsiteY97" fmla="*/ 316194 h 333286"/>
              <a:gd name="connsiteX98" fmla="*/ 5879506 w 8161233"/>
              <a:gd name="connsiteY98" fmla="*/ 333286 h 333286"/>
              <a:gd name="connsiteX99" fmla="*/ 6118789 w 8161233"/>
              <a:gd name="connsiteY99" fmla="*/ 324740 h 333286"/>
              <a:gd name="connsiteX100" fmla="*/ 6170063 w 8161233"/>
              <a:gd name="connsiteY100" fmla="*/ 307648 h 333286"/>
              <a:gd name="connsiteX101" fmla="*/ 6195701 w 8161233"/>
              <a:gd name="connsiteY101" fmla="*/ 299103 h 333286"/>
              <a:gd name="connsiteX102" fmla="*/ 6246976 w 8161233"/>
              <a:gd name="connsiteY102" fmla="*/ 273465 h 333286"/>
              <a:gd name="connsiteX103" fmla="*/ 6272613 w 8161233"/>
              <a:gd name="connsiteY103" fmla="*/ 256374 h 333286"/>
              <a:gd name="connsiteX104" fmla="*/ 6323888 w 8161233"/>
              <a:gd name="connsiteY104" fmla="*/ 239282 h 333286"/>
              <a:gd name="connsiteX105" fmla="*/ 6358071 w 8161233"/>
              <a:gd name="connsiteY105" fmla="*/ 222191 h 333286"/>
              <a:gd name="connsiteX106" fmla="*/ 6417891 w 8161233"/>
              <a:gd name="connsiteY106" fmla="*/ 205099 h 333286"/>
              <a:gd name="connsiteX107" fmla="*/ 6469166 w 8161233"/>
              <a:gd name="connsiteY107" fmla="*/ 188007 h 333286"/>
              <a:gd name="connsiteX108" fmla="*/ 6494804 w 8161233"/>
              <a:gd name="connsiteY108" fmla="*/ 179462 h 333286"/>
              <a:gd name="connsiteX109" fmla="*/ 6708448 w 8161233"/>
              <a:gd name="connsiteY109" fmla="*/ 162370 h 333286"/>
              <a:gd name="connsiteX110" fmla="*/ 6862273 w 8161233"/>
              <a:gd name="connsiteY110" fmla="*/ 170916 h 333286"/>
              <a:gd name="connsiteX111" fmla="*/ 6887910 w 8161233"/>
              <a:gd name="connsiteY111" fmla="*/ 179462 h 333286"/>
              <a:gd name="connsiteX112" fmla="*/ 6939185 w 8161233"/>
              <a:gd name="connsiteY112" fmla="*/ 188007 h 333286"/>
              <a:gd name="connsiteX113" fmla="*/ 6964822 w 8161233"/>
              <a:gd name="connsiteY113" fmla="*/ 196553 h 333286"/>
              <a:gd name="connsiteX114" fmla="*/ 7024643 w 8161233"/>
              <a:gd name="connsiteY114" fmla="*/ 213645 h 333286"/>
              <a:gd name="connsiteX115" fmla="*/ 7093009 w 8161233"/>
              <a:gd name="connsiteY115" fmla="*/ 239282 h 333286"/>
              <a:gd name="connsiteX116" fmla="*/ 7169921 w 8161233"/>
              <a:gd name="connsiteY116" fmla="*/ 247828 h 333286"/>
              <a:gd name="connsiteX117" fmla="*/ 7255379 w 8161233"/>
              <a:gd name="connsiteY117" fmla="*/ 264919 h 333286"/>
              <a:gd name="connsiteX118" fmla="*/ 7460478 w 8161233"/>
              <a:gd name="connsiteY118" fmla="*/ 247828 h 333286"/>
              <a:gd name="connsiteX119" fmla="*/ 7486116 w 8161233"/>
              <a:gd name="connsiteY119" fmla="*/ 239282 h 333286"/>
              <a:gd name="connsiteX120" fmla="*/ 7588665 w 8161233"/>
              <a:gd name="connsiteY120" fmla="*/ 222191 h 333286"/>
              <a:gd name="connsiteX121" fmla="*/ 7614303 w 8161233"/>
              <a:gd name="connsiteY121" fmla="*/ 213645 h 333286"/>
              <a:gd name="connsiteX122" fmla="*/ 7921951 w 8161233"/>
              <a:gd name="connsiteY122" fmla="*/ 213645 h 333286"/>
              <a:gd name="connsiteX123" fmla="*/ 8033047 w 8161233"/>
              <a:gd name="connsiteY123" fmla="*/ 247828 h 333286"/>
              <a:gd name="connsiteX124" fmla="*/ 8084321 w 8161233"/>
              <a:gd name="connsiteY124" fmla="*/ 282011 h 333286"/>
              <a:gd name="connsiteX125" fmla="*/ 8118504 w 8161233"/>
              <a:gd name="connsiteY125" fmla="*/ 299103 h 333286"/>
              <a:gd name="connsiteX126" fmla="*/ 8161233 w 8161233"/>
              <a:gd name="connsiteY126" fmla="*/ 333286 h 333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</a:cxnLst>
            <a:rect l="l" t="t" r="r" b="b"/>
            <a:pathLst>
              <a:path w="8161233" h="333286">
                <a:moveTo>
                  <a:pt x="0" y="76912"/>
                </a:moveTo>
                <a:cubicBezTo>
                  <a:pt x="14243" y="91155"/>
                  <a:pt x="26615" y="107555"/>
                  <a:pt x="42729" y="119641"/>
                </a:cubicBezTo>
                <a:cubicBezTo>
                  <a:pt x="49935" y="125046"/>
                  <a:pt x="60086" y="124639"/>
                  <a:pt x="68366" y="128187"/>
                </a:cubicBezTo>
                <a:cubicBezTo>
                  <a:pt x="131595" y="155285"/>
                  <a:pt x="71556" y="140112"/>
                  <a:pt x="153824" y="153824"/>
                </a:cubicBezTo>
                <a:cubicBezTo>
                  <a:pt x="182310" y="150975"/>
                  <a:pt x="211144" y="150554"/>
                  <a:pt x="239282" y="145278"/>
                </a:cubicBezTo>
                <a:cubicBezTo>
                  <a:pt x="256990" y="141958"/>
                  <a:pt x="273465" y="133884"/>
                  <a:pt x="290557" y="128187"/>
                </a:cubicBezTo>
                <a:cubicBezTo>
                  <a:pt x="299103" y="125338"/>
                  <a:pt x="308699" y="124638"/>
                  <a:pt x="316194" y="119641"/>
                </a:cubicBezTo>
                <a:cubicBezTo>
                  <a:pt x="341943" y="102475"/>
                  <a:pt x="345654" y="98470"/>
                  <a:pt x="376015" y="85458"/>
                </a:cubicBezTo>
                <a:cubicBezTo>
                  <a:pt x="423953" y="64913"/>
                  <a:pt x="379148" y="92212"/>
                  <a:pt x="435835" y="59820"/>
                </a:cubicBezTo>
                <a:cubicBezTo>
                  <a:pt x="444753" y="54724"/>
                  <a:pt x="452087" y="46900"/>
                  <a:pt x="461473" y="42729"/>
                </a:cubicBezTo>
                <a:cubicBezTo>
                  <a:pt x="461477" y="42727"/>
                  <a:pt x="525565" y="21364"/>
                  <a:pt x="538385" y="17091"/>
                </a:cubicBezTo>
                <a:lnTo>
                  <a:pt x="564022" y="8546"/>
                </a:lnTo>
                <a:lnTo>
                  <a:pt x="589660" y="0"/>
                </a:lnTo>
                <a:cubicBezTo>
                  <a:pt x="598206" y="8546"/>
                  <a:pt x="607432" y="16461"/>
                  <a:pt x="615297" y="25637"/>
                </a:cubicBezTo>
                <a:cubicBezTo>
                  <a:pt x="624566" y="36451"/>
                  <a:pt x="630863" y="49749"/>
                  <a:pt x="640934" y="59820"/>
                </a:cubicBezTo>
                <a:cubicBezTo>
                  <a:pt x="648197" y="67083"/>
                  <a:pt x="658026" y="71215"/>
                  <a:pt x="666572" y="76912"/>
                </a:cubicBezTo>
                <a:cubicBezTo>
                  <a:pt x="672269" y="85458"/>
                  <a:pt x="679070" y="93363"/>
                  <a:pt x="683663" y="102549"/>
                </a:cubicBezTo>
                <a:cubicBezTo>
                  <a:pt x="687692" y="110606"/>
                  <a:pt x="685839" y="121817"/>
                  <a:pt x="692209" y="128187"/>
                </a:cubicBezTo>
                <a:cubicBezTo>
                  <a:pt x="698334" y="134312"/>
                  <a:pt x="759686" y="174967"/>
                  <a:pt x="777667" y="179462"/>
                </a:cubicBezTo>
                <a:cubicBezTo>
                  <a:pt x="799947" y="185032"/>
                  <a:pt x="823244" y="185159"/>
                  <a:pt x="846033" y="188007"/>
                </a:cubicBezTo>
                <a:cubicBezTo>
                  <a:pt x="853189" y="187496"/>
                  <a:pt x="963372" y="186554"/>
                  <a:pt x="999858" y="170916"/>
                </a:cubicBezTo>
                <a:cubicBezTo>
                  <a:pt x="1009298" y="166870"/>
                  <a:pt x="1016109" y="157995"/>
                  <a:pt x="1025495" y="153824"/>
                </a:cubicBezTo>
                <a:cubicBezTo>
                  <a:pt x="1041958" y="146507"/>
                  <a:pt x="1076770" y="136733"/>
                  <a:pt x="1076770" y="136733"/>
                </a:cubicBezTo>
                <a:cubicBezTo>
                  <a:pt x="1102515" y="119569"/>
                  <a:pt x="1106234" y="115558"/>
                  <a:pt x="1136590" y="102549"/>
                </a:cubicBezTo>
                <a:cubicBezTo>
                  <a:pt x="1153746" y="95196"/>
                  <a:pt x="1179075" y="89792"/>
                  <a:pt x="1196411" y="85458"/>
                </a:cubicBezTo>
                <a:cubicBezTo>
                  <a:pt x="1204957" y="79761"/>
                  <a:pt x="1211828" y="69388"/>
                  <a:pt x="1222048" y="68366"/>
                </a:cubicBezTo>
                <a:cubicBezTo>
                  <a:pt x="1259883" y="64582"/>
                  <a:pt x="1342915" y="94820"/>
                  <a:pt x="1367327" y="111095"/>
                </a:cubicBezTo>
                <a:cubicBezTo>
                  <a:pt x="1375873" y="116792"/>
                  <a:pt x="1383778" y="123594"/>
                  <a:pt x="1392964" y="128187"/>
                </a:cubicBezTo>
                <a:cubicBezTo>
                  <a:pt x="1431505" y="147458"/>
                  <a:pt x="1407505" y="123212"/>
                  <a:pt x="1444239" y="153824"/>
                </a:cubicBezTo>
                <a:cubicBezTo>
                  <a:pt x="1453523" y="161561"/>
                  <a:pt x="1462851" y="169627"/>
                  <a:pt x="1469876" y="179462"/>
                </a:cubicBezTo>
                <a:cubicBezTo>
                  <a:pt x="1477281" y="189828"/>
                  <a:pt x="1476776" y="206002"/>
                  <a:pt x="1486968" y="213645"/>
                </a:cubicBezTo>
                <a:cubicBezTo>
                  <a:pt x="1501381" y="224455"/>
                  <a:pt x="1538243" y="230736"/>
                  <a:pt x="1538243" y="230736"/>
                </a:cubicBezTo>
                <a:cubicBezTo>
                  <a:pt x="1578123" y="227888"/>
                  <a:pt x="1618176" y="226862"/>
                  <a:pt x="1657884" y="222191"/>
                </a:cubicBezTo>
                <a:cubicBezTo>
                  <a:pt x="1666830" y="221139"/>
                  <a:pt x="1674728" y="215599"/>
                  <a:pt x="1683521" y="213645"/>
                </a:cubicBezTo>
                <a:cubicBezTo>
                  <a:pt x="1700436" y="209886"/>
                  <a:pt x="1717805" y="208497"/>
                  <a:pt x="1734796" y="205099"/>
                </a:cubicBezTo>
                <a:cubicBezTo>
                  <a:pt x="1746313" y="202796"/>
                  <a:pt x="1757514" y="199101"/>
                  <a:pt x="1768979" y="196553"/>
                </a:cubicBezTo>
                <a:cubicBezTo>
                  <a:pt x="1783158" y="193402"/>
                  <a:pt x="1797465" y="190856"/>
                  <a:pt x="1811708" y="188007"/>
                </a:cubicBezTo>
                <a:cubicBezTo>
                  <a:pt x="1854363" y="159572"/>
                  <a:pt x="1822829" y="175529"/>
                  <a:pt x="1888620" y="162370"/>
                </a:cubicBezTo>
                <a:cubicBezTo>
                  <a:pt x="1941659" y="151762"/>
                  <a:pt x="1908202" y="152597"/>
                  <a:pt x="1974078" y="145278"/>
                </a:cubicBezTo>
                <a:cubicBezTo>
                  <a:pt x="2008170" y="141490"/>
                  <a:pt x="2042445" y="139581"/>
                  <a:pt x="2076628" y="136733"/>
                </a:cubicBezTo>
                <a:cubicBezTo>
                  <a:pt x="2099417" y="131036"/>
                  <a:pt x="2122709" y="127069"/>
                  <a:pt x="2144994" y="119641"/>
                </a:cubicBezTo>
                <a:lnTo>
                  <a:pt x="2196269" y="102549"/>
                </a:lnTo>
                <a:cubicBezTo>
                  <a:pt x="2230452" y="105398"/>
                  <a:pt x="2265105" y="104773"/>
                  <a:pt x="2298819" y="111095"/>
                </a:cubicBezTo>
                <a:cubicBezTo>
                  <a:pt x="2311340" y="113443"/>
                  <a:pt x="2321361" y="123013"/>
                  <a:pt x="2333002" y="128187"/>
                </a:cubicBezTo>
                <a:cubicBezTo>
                  <a:pt x="2347020" y="134417"/>
                  <a:pt x="2361488" y="139581"/>
                  <a:pt x="2375731" y="145278"/>
                </a:cubicBezTo>
                <a:cubicBezTo>
                  <a:pt x="2432829" y="202379"/>
                  <a:pt x="2364049" y="143077"/>
                  <a:pt x="2444097" y="179462"/>
                </a:cubicBezTo>
                <a:cubicBezTo>
                  <a:pt x="2505012" y="207150"/>
                  <a:pt x="2483803" y="211226"/>
                  <a:pt x="2529555" y="247828"/>
                </a:cubicBezTo>
                <a:cubicBezTo>
                  <a:pt x="2545595" y="260660"/>
                  <a:pt x="2560687" y="277982"/>
                  <a:pt x="2580830" y="282011"/>
                </a:cubicBezTo>
                <a:lnTo>
                  <a:pt x="2623559" y="290557"/>
                </a:lnTo>
                <a:cubicBezTo>
                  <a:pt x="2634953" y="287708"/>
                  <a:pt x="2646225" y="284314"/>
                  <a:pt x="2657742" y="282011"/>
                </a:cubicBezTo>
                <a:cubicBezTo>
                  <a:pt x="2674733" y="278613"/>
                  <a:pt x="2692579" y="278944"/>
                  <a:pt x="2709017" y="273465"/>
                </a:cubicBezTo>
                <a:cubicBezTo>
                  <a:pt x="2718761" y="270217"/>
                  <a:pt x="2725468" y="260967"/>
                  <a:pt x="2734654" y="256374"/>
                </a:cubicBezTo>
                <a:cubicBezTo>
                  <a:pt x="2768593" y="239404"/>
                  <a:pt x="2754440" y="258726"/>
                  <a:pt x="2785929" y="230736"/>
                </a:cubicBezTo>
                <a:cubicBezTo>
                  <a:pt x="2785965" y="230704"/>
                  <a:pt x="2850006" y="166660"/>
                  <a:pt x="2862841" y="153824"/>
                </a:cubicBezTo>
                <a:cubicBezTo>
                  <a:pt x="2871387" y="145278"/>
                  <a:pt x="2878422" y="134891"/>
                  <a:pt x="2888478" y="128187"/>
                </a:cubicBezTo>
                <a:cubicBezTo>
                  <a:pt x="2905570" y="116793"/>
                  <a:pt x="2920266" y="100500"/>
                  <a:pt x="2939753" y="94004"/>
                </a:cubicBezTo>
                <a:lnTo>
                  <a:pt x="2965390" y="85458"/>
                </a:lnTo>
                <a:cubicBezTo>
                  <a:pt x="2982482" y="88307"/>
                  <a:pt x="2999674" y="90606"/>
                  <a:pt x="3016665" y="94004"/>
                </a:cubicBezTo>
                <a:cubicBezTo>
                  <a:pt x="3028182" y="96307"/>
                  <a:pt x="3039331" y="100246"/>
                  <a:pt x="3050848" y="102549"/>
                </a:cubicBezTo>
                <a:cubicBezTo>
                  <a:pt x="3126043" y="117588"/>
                  <a:pt x="3077868" y="103010"/>
                  <a:pt x="3127761" y="119641"/>
                </a:cubicBezTo>
                <a:cubicBezTo>
                  <a:pt x="3136307" y="125338"/>
                  <a:pt x="3145508" y="130158"/>
                  <a:pt x="3153398" y="136733"/>
                </a:cubicBezTo>
                <a:cubicBezTo>
                  <a:pt x="3162682" y="144470"/>
                  <a:pt x="3168225" y="156965"/>
                  <a:pt x="3179035" y="162370"/>
                </a:cubicBezTo>
                <a:cubicBezTo>
                  <a:pt x="3192027" y="168866"/>
                  <a:pt x="3207521" y="168067"/>
                  <a:pt x="3221764" y="170916"/>
                </a:cubicBezTo>
                <a:cubicBezTo>
                  <a:pt x="3262803" y="211953"/>
                  <a:pt x="3230967" y="190052"/>
                  <a:pt x="3298676" y="205099"/>
                </a:cubicBezTo>
                <a:cubicBezTo>
                  <a:pt x="3307470" y="207053"/>
                  <a:pt x="3315623" y="211275"/>
                  <a:pt x="3324314" y="213645"/>
                </a:cubicBezTo>
                <a:cubicBezTo>
                  <a:pt x="3346976" y="219826"/>
                  <a:pt x="3370395" y="223308"/>
                  <a:pt x="3392680" y="230736"/>
                </a:cubicBezTo>
                <a:cubicBezTo>
                  <a:pt x="3401226" y="233585"/>
                  <a:pt x="3409414" y="237912"/>
                  <a:pt x="3418318" y="239282"/>
                </a:cubicBezTo>
                <a:cubicBezTo>
                  <a:pt x="3446613" y="243635"/>
                  <a:pt x="3475290" y="244979"/>
                  <a:pt x="3503776" y="247828"/>
                </a:cubicBezTo>
                <a:cubicBezTo>
                  <a:pt x="3512322" y="250677"/>
                  <a:pt x="3520405" y="256374"/>
                  <a:pt x="3529413" y="256374"/>
                </a:cubicBezTo>
                <a:cubicBezTo>
                  <a:pt x="3586456" y="256374"/>
                  <a:pt x="3643662" y="254367"/>
                  <a:pt x="3700329" y="247828"/>
                </a:cubicBezTo>
                <a:cubicBezTo>
                  <a:pt x="3769058" y="239898"/>
                  <a:pt x="3732218" y="233655"/>
                  <a:pt x="3777241" y="213645"/>
                </a:cubicBezTo>
                <a:cubicBezTo>
                  <a:pt x="3793704" y="206328"/>
                  <a:pt x="3811424" y="202250"/>
                  <a:pt x="3828516" y="196553"/>
                </a:cubicBezTo>
                <a:cubicBezTo>
                  <a:pt x="3870592" y="182527"/>
                  <a:pt x="3845265" y="189488"/>
                  <a:pt x="3905428" y="179462"/>
                </a:cubicBezTo>
                <a:cubicBezTo>
                  <a:pt x="3913974" y="176613"/>
                  <a:pt x="3922057" y="170916"/>
                  <a:pt x="3931065" y="170916"/>
                </a:cubicBezTo>
                <a:cubicBezTo>
                  <a:pt x="4255587" y="170916"/>
                  <a:pt x="4166845" y="144114"/>
                  <a:pt x="4298534" y="188007"/>
                </a:cubicBezTo>
                <a:cubicBezTo>
                  <a:pt x="4315626" y="199402"/>
                  <a:pt x="4333376" y="209866"/>
                  <a:pt x="4349809" y="222191"/>
                </a:cubicBezTo>
                <a:cubicBezTo>
                  <a:pt x="4361203" y="230737"/>
                  <a:pt x="4371253" y="241458"/>
                  <a:pt x="4383992" y="247828"/>
                </a:cubicBezTo>
                <a:cubicBezTo>
                  <a:pt x="4455074" y="283369"/>
                  <a:pt x="4456392" y="279835"/>
                  <a:pt x="4520725" y="290557"/>
                </a:cubicBezTo>
                <a:cubicBezTo>
                  <a:pt x="4529271" y="293406"/>
                  <a:pt x="4537354" y="299103"/>
                  <a:pt x="4546362" y="299103"/>
                </a:cubicBezTo>
                <a:cubicBezTo>
                  <a:pt x="4631062" y="299103"/>
                  <a:pt x="4612418" y="286669"/>
                  <a:pt x="4691641" y="273465"/>
                </a:cubicBezTo>
                <a:cubicBezTo>
                  <a:pt x="4728726" y="267284"/>
                  <a:pt x="4749830" y="264333"/>
                  <a:pt x="4785645" y="256374"/>
                </a:cubicBezTo>
                <a:cubicBezTo>
                  <a:pt x="4797110" y="253826"/>
                  <a:pt x="4808434" y="250677"/>
                  <a:pt x="4819828" y="247828"/>
                </a:cubicBezTo>
                <a:cubicBezTo>
                  <a:pt x="4845577" y="230661"/>
                  <a:pt x="4849286" y="226657"/>
                  <a:pt x="4879648" y="213645"/>
                </a:cubicBezTo>
                <a:cubicBezTo>
                  <a:pt x="4902012" y="204061"/>
                  <a:pt x="4963194" y="190621"/>
                  <a:pt x="4973652" y="188007"/>
                </a:cubicBezTo>
                <a:cubicBezTo>
                  <a:pt x="5016584" y="177274"/>
                  <a:pt x="4996685" y="183179"/>
                  <a:pt x="5033473" y="170916"/>
                </a:cubicBezTo>
                <a:cubicBezTo>
                  <a:pt x="5042019" y="165219"/>
                  <a:pt x="5049924" y="158417"/>
                  <a:pt x="5059110" y="153824"/>
                </a:cubicBezTo>
                <a:cubicBezTo>
                  <a:pt x="5067167" y="149795"/>
                  <a:pt x="5076008" y="147463"/>
                  <a:pt x="5084747" y="145278"/>
                </a:cubicBezTo>
                <a:cubicBezTo>
                  <a:pt x="5135197" y="132666"/>
                  <a:pt x="5163120" y="133493"/>
                  <a:pt x="5221480" y="128187"/>
                </a:cubicBezTo>
                <a:cubicBezTo>
                  <a:pt x="5258512" y="131036"/>
                  <a:pt x="5296445" y="128130"/>
                  <a:pt x="5332576" y="136733"/>
                </a:cubicBezTo>
                <a:cubicBezTo>
                  <a:pt x="5406513" y="154337"/>
                  <a:pt x="5381200" y="165318"/>
                  <a:pt x="5426579" y="188007"/>
                </a:cubicBezTo>
                <a:cubicBezTo>
                  <a:pt x="5522445" y="235939"/>
                  <a:pt x="5361935" y="142522"/>
                  <a:pt x="5486400" y="213645"/>
                </a:cubicBezTo>
                <a:cubicBezTo>
                  <a:pt x="5495317" y="218741"/>
                  <a:pt x="5502652" y="226565"/>
                  <a:pt x="5512037" y="230736"/>
                </a:cubicBezTo>
                <a:cubicBezTo>
                  <a:pt x="5528500" y="238053"/>
                  <a:pt x="5548321" y="237835"/>
                  <a:pt x="5563312" y="247828"/>
                </a:cubicBezTo>
                <a:cubicBezTo>
                  <a:pt x="5571858" y="253525"/>
                  <a:pt x="5579509" y="260873"/>
                  <a:pt x="5588949" y="264919"/>
                </a:cubicBezTo>
                <a:cubicBezTo>
                  <a:pt x="5599745" y="269546"/>
                  <a:pt x="5611883" y="270090"/>
                  <a:pt x="5623133" y="273465"/>
                </a:cubicBezTo>
                <a:cubicBezTo>
                  <a:pt x="5640389" y="278642"/>
                  <a:pt x="5656741" y="287024"/>
                  <a:pt x="5674407" y="290557"/>
                </a:cubicBezTo>
                <a:cubicBezTo>
                  <a:pt x="5688650" y="293406"/>
                  <a:pt x="5702983" y="295837"/>
                  <a:pt x="5717136" y="299103"/>
                </a:cubicBezTo>
                <a:cubicBezTo>
                  <a:pt x="5740025" y="304385"/>
                  <a:pt x="5762332" y="312332"/>
                  <a:pt x="5785503" y="316194"/>
                </a:cubicBezTo>
                <a:cubicBezTo>
                  <a:pt x="5851104" y="327128"/>
                  <a:pt x="5819786" y="321342"/>
                  <a:pt x="5879506" y="333286"/>
                </a:cubicBezTo>
                <a:cubicBezTo>
                  <a:pt x="5959267" y="330437"/>
                  <a:pt x="6039286" y="331755"/>
                  <a:pt x="6118789" y="324740"/>
                </a:cubicBezTo>
                <a:cubicBezTo>
                  <a:pt x="6136735" y="323156"/>
                  <a:pt x="6152972" y="313345"/>
                  <a:pt x="6170063" y="307648"/>
                </a:cubicBezTo>
                <a:lnTo>
                  <a:pt x="6195701" y="299103"/>
                </a:lnTo>
                <a:cubicBezTo>
                  <a:pt x="6269162" y="250127"/>
                  <a:pt x="6176222" y="308841"/>
                  <a:pt x="6246976" y="273465"/>
                </a:cubicBezTo>
                <a:cubicBezTo>
                  <a:pt x="6256162" y="268872"/>
                  <a:pt x="6263228" y="260545"/>
                  <a:pt x="6272613" y="256374"/>
                </a:cubicBezTo>
                <a:cubicBezTo>
                  <a:pt x="6289076" y="249057"/>
                  <a:pt x="6307774" y="247339"/>
                  <a:pt x="6323888" y="239282"/>
                </a:cubicBezTo>
                <a:cubicBezTo>
                  <a:pt x="6335282" y="233585"/>
                  <a:pt x="6346362" y="227209"/>
                  <a:pt x="6358071" y="222191"/>
                </a:cubicBezTo>
                <a:cubicBezTo>
                  <a:pt x="6380412" y="212616"/>
                  <a:pt x="6393795" y="212328"/>
                  <a:pt x="6417891" y="205099"/>
                </a:cubicBezTo>
                <a:cubicBezTo>
                  <a:pt x="6435147" y="199922"/>
                  <a:pt x="6452074" y="193704"/>
                  <a:pt x="6469166" y="188007"/>
                </a:cubicBezTo>
                <a:cubicBezTo>
                  <a:pt x="6477712" y="185158"/>
                  <a:pt x="6485825" y="180180"/>
                  <a:pt x="6494804" y="179462"/>
                </a:cubicBezTo>
                <a:lnTo>
                  <a:pt x="6708448" y="162370"/>
                </a:lnTo>
                <a:cubicBezTo>
                  <a:pt x="6759723" y="165219"/>
                  <a:pt x="6811150" y="166047"/>
                  <a:pt x="6862273" y="170916"/>
                </a:cubicBezTo>
                <a:cubicBezTo>
                  <a:pt x="6871240" y="171770"/>
                  <a:pt x="6879117" y="177508"/>
                  <a:pt x="6887910" y="179462"/>
                </a:cubicBezTo>
                <a:cubicBezTo>
                  <a:pt x="6904825" y="183221"/>
                  <a:pt x="6922093" y="185159"/>
                  <a:pt x="6939185" y="188007"/>
                </a:cubicBezTo>
                <a:cubicBezTo>
                  <a:pt x="6947731" y="190856"/>
                  <a:pt x="6956161" y="194078"/>
                  <a:pt x="6964822" y="196553"/>
                </a:cubicBezTo>
                <a:cubicBezTo>
                  <a:pt x="6986506" y="202749"/>
                  <a:pt x="7004152" y="204863"/>
                  <a:pt x="7024643" y="213645"/>
                </a:cubicBezTo>
                <a:cubicBezTo>
                  <a:pt x="7063280" y="230203"/>
                  <a:pt x="7052046" y="232980"/>
                  <a:pt x="7093009" y="239282"/>
                </a:cubicBezTo>
                <a:cubicBezTo>
                  <a:pt x="7118504" y="243204"/>
                  <a:pt x="7144442" y="243805"/>
                  <a:pt x="7169921" y="247828"/>
                </a:cubicBezTo>
                <a:cubicBezTo>
                  <a:pt x="7198616" y="252359"/>
                  <a:pt x="7255379" y="264919"/>
                  <a:pt x="7255379" y="264919"/>
                </a:cubicBezTo>
                <a:cubicBezTo>
                  <a:pt x="7299122" y="262003"/>
                  <a:pt x="7407373" y="256679"/>
                  <a:pt x="7460478" y="247828"/>
                </a:cubicBezTo>
                <a:cubicBezTo>
                  <a:pt x="7469364" y="246347"/>
                  <a:pt x="7477377" y="241467"/>
                  <a:pt x="7486116" y="239282"/>
                </a:cubicBezTo>
                <a:cubicBezTo>
                  <a:pt x="7519444" y="230950"/>
                  <a:pt x="7554893" y="227015"/>
                  <a:pt x="7588665" y="222191"/>
                </a:cubicBezTo>
                <a:cubicBezTo>
                  <a:pt x="7597211" y="219342"/>
                  <a:pt x="7605641" y="216120"/>
                  <a:pt x="7614303" y="213645"/>
                </a:cubicBezTo>
                <a:cubicBezTo>
                  <a:pt x="7723143" y="182547"/>
                  <a:pt x="7744055" y="208086"/>
                  <a:pt x="7921951" y="213645"/>
                </a:cubicBezTo>
                <a:cubicBezTo>
                  <a:pt x="8010006" y="242996"/>
                  <a:pt x="7972646" y="232728"/>
                  <a:pt x="8033047" y="247828"/>
                </a:cubicBezTo>
                <a:cubicBezTo>
                  <a:pt x="8050138" y="259222"/>
                  <a:pt x="8065948" y="272824"/>
                  <a:pt x="8084321" y="282011"/>
                </a:cubicBezTo>
                <a:cubicBezTo>
                  <a:pt x="8095715" y="287708"/>
                  <a:pt x="8108138" y="291698"/>
                  <a:pt x="8118504" y="299103"/>
                </a:cubicBezTo>
                <a:cubicBezTo>
                  <a:pt x="8188837" y="349340"/>
                  <a:pt x="8112151" y="308743"/>
                  <a:pt x="8161233" y="33328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88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chapter includes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they get a wholesale price for something and then mark it up for the retail stores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is what we consider cost accounting.</a:t>
            </a:r>
          </a:p>
          <a:p>
            <a:r>
              <a:rPr lang="en-US" dirty="0" smtClean="0"/>
              <a:t>We calculate how much does it cost for us to manufacture a good and then sell it to a retail store.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95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Three elements that come into the cost of a good.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Direct Materials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Materials that are of significant value in the cost of a finished product and that become a identifiable part of the product.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These are items that included in the manufacturing process that have sufficient value to justify charging the cost to the product.</a:t>
            </a:r>
          </a:p>
          <a:p>
            <a:pPr marL="1143000" lvl="2" indent="-457200">
              <a:buFont typeface="+mj-lt"/>
              <a:buAutoNum type="arabicPeriod"/>
            </a:pPr>
            <a:r>
              <a:rPr lang="en-US" dirty="0" smtClean="0"/>
              <a:t>When looking at an item it is the main items that are used to create the good.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Direct Labor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Salaries of factory workers that produce the goods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007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Factory Overhead</a:t>
            </a:r>
          </a:p>
          <a:p>
            <a:pPr lvl="1"/>
            <a:r>
              <a:rPr lang="en-US" dirty="0" smtClean="0"/>
              <a:t>All expenses other than direct materials and direct labor</a:t>
            </a:r>
          </a:p>
          <a:p>
            <a:pPr lvl="2"/>
            <a:r>
              <a:rPr lang="en-US" dirty="0" smtClean="0"/>
              <a:t>Indirect materials</a:t>
            </a:r>
          </a:p>
          <a:p>
            <a:pPr lvl="3"/>
            <a:r>
              <a:rPr lang="en-US" dirty="0" smtClean="0"/>
              <a:t>Glue, bolts, solder, rivets used to put the product together</a:t>
            </a:r>
          </a:p>
          <a:p>
            <a:pPr lvl="2"/>
            <a:r>
              <a:rPr lang="en-US" dirty="0" smtClean="0"/>
              <a:t>Indirect Labor</a:t>
            </a:r>
          </a:p>
          <a:p>
            <a:pPr lvl="3"/>
            <a:r>
              <a:rPr lang="en-US" dirty="0" smtClean="0"/>
              <a:t>Salaries paid to employees who do not directly build the product</a:t>
            </a:r>
          </a:p>
          <a:p>
            <a:pPr lvl="4"/>
            <a:r>
              <a:rPr lang="en-US" dirty="0" smtClean="0"/>
              <a:t>Custodians, upper level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83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does a good travel through the process of getting to be sold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3954921"/>
              </p:ext>
            </p:extLst>
          </p:nvPr>
        </p:nvGraphicFramePr>
        <p:xfrm>
          <a:off x="3200400" y="273050"/>
          <a:ext cx="5486400" cy="585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118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6429593"/>
              </p:ext>
            </p:extLst>
          </p:nvPr>
        </p:nvGraphicFramePr>
        <p:xfrm>
          <a:off x="3200400" y="273050"/>
          <a:ext cx="5486400" cy="585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02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882459"/>
              </p:ext>
            </p:extLst>
          </p:nvPr>
        </p:nvGraphicFramePr>
        <p:xfrm>
          <a:off x="228600" y="304804"/>
          <a:ext cx="8686796" cy="3809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988"/>
                <a:gridCol w="632012"/>
                <a:gridCol w="389964"/>
                <a:gridCol w="510988"/>
                <a:gridCol w="510988"/>
                <a:gridCol w="510988"/>
                <a:gridCol w="510988"/>
                <a:gridCol w="510988"/>
                <a:gridCol w="510988"/>
                <a:gridCol w="510988"/>
                <a:gridCol w="510988"/>
                <a:gridCol w="510988"/>
                <a:gridCol w="421344"/>
                <a:gridCol w="457200"/>
                <a:gridCol w="533400"/>
                <a:gridCol w="533400"/>
                <a:gridCol w="609596"/>
              </a:tblGrid>
              <a:tr h="603982">
                <a:tc gridSpan="17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Material Ledger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3982">
                <a:tc gridSpan="8">
                  <a:txBody>
                    <a:bodyPr/>
                    <a:lstStyle/>
                    <a:p>
                      <a:r>
                        <a:rPr lang="en-US" dirty="0" smtClean="0"/>
                        <a:t>Article:_________________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Acct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3982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Reorder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dirty="0" err="1" smtClean="0"/>
                        <a:t>Minn</a:t>
                      </a:r>
                      <a:r>
                        <a:rPr lang="en-US" dirty="0" smtClean="0"/>
                        <a:t>:_____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Location:___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3982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Ordered 300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Received  220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Issued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Balance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03468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Date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Purchase Order NO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Quantity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Date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Purchase order No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Quantity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Unit</a:t>
                      </a:r>
                      <a:r>
                        <a:rPr lang="en-US" sz="800" baseline="0" dirty="0" smtClean="0"/>
                        <a:t> Price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Value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Date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err="1" smtClean="0"/>
                        <a:t>Req</a:t>
                      </a:r>
                      <a:r>
                        <a:rPr lang="en-US" sz="800" dirty="0" smtClean="0"/>
                        <a:t> No.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Quantity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Unit Price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Value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Date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Quantity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Unit Price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Value</a:t>
                      </a:r>
                      <a:endParaRPr lang="en-US" sz="800" dirty="0"/>
                    </a:p>
                  </a:txBody>
                  <a:tcPr/>
                </a:tc>
              </a:tr>
              <a:tr h="251068"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Jan</a:t>
                      </a:r>
                      <a:r>
                        <a:rPr lang="en-US" sz="800" baseline="0" dirty="0" smtClean="0"/>
                        <a:t> 2 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220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78.00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17160</a:t>
                      </a:r>
                      <a:endParaRPr lang="en-US" sz="8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Jan 3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461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300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Jan 3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730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100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78.00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7800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3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120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78.00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9360.00</a:t>
                      </a:r>
                      <a:endParaRPr lang="en-US" sz="8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Jan 10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752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100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78.00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7800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20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78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1560</a:t>
                      </a:r>
                      <a:endParaRPr lang="en-US" sz="8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Jan 13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461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300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78.00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23400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13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320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78.00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24960</a:t>
                      </a:r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28600" y="3429000"/>
            <a:ext cx="1524000" cy="228600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343400" y="3429000"/>
            <a:ext cx="2438400" cy="228600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81800" y="3429000"/>
            <a:ext cx="2438400" cy="228600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343400" y="3657600"/>
            <a:ext cx="2438400" cy="228600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81800" y="3657600"/>
            <a:ext cx="2438400" cy="228600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828800" y="3886200"/>
            <a:ext cx="2438400" cy="228600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781800" y="3886200"/>
            <a:ext cx="2438400" cy="228600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353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430580"/>
              </p:ext>
            </p:extLst>
          </p:nvPr>
        </p:nvGraphicFramePr>
        <p:xfrm>
          <a:off x="304800" y="228600"/>
          <a:ext cx="8686800" cy="28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524000"/>
                <a:gridCol w="2697480"/>
                <a:gridCol w="1737360"/>
                <a:gridCol w="1737360"/>
              </a:tblGrid>
              <a:tr h="487152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Materials Requisition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1049">
                <a:tc gridSpan="2">
                  <a:txBody>
                    <a:bodyPr/>
                    <a:lstStyle/>
                    <a:p>
                      <a:r>
                        <a:rPr lang="en-US" dirty="0" err="1" smtClean="0"/>
                        <a:t>Req</a:t>
                      </a:r>
                      <a:r>
                        <a:rPr lang="en-US" dirty="0" smtClean="0"/>
                        <a:t> No. 774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Date : Jan 17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7152">
                <a:tc gridSpan="2">
                  <a:txBody>
                    <a:bodyPr/>
                    <a:lstStyle/>
                    <a:p>
                      <a:r>
                        <a:rPr lang="en-US" dirty="0" err="1" smtClean="0"/>
                        <a:t>Req</a:t>
                      </a:r>
                      <a:r>
                        <a:rPr lang="en-US" baseline="0" dirty="0" smtClean="0"/>
                        <a:t> by: Bob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r>
                        <a:rPr lang="en-US" baseline="0" dirty="0" smtClean="0"/>
                        <a:t>: Supervisor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7152">
                <a:tc>
                  <a:txBody>
                    <a:bodyPr/>
                    <a:lstStyle/>
                    <a:p>
                      <a:r>
                        <a:rPr lang="en-US" dirty="0" smtClean="0"/>
                        <a:t>Job</a:t>
                      </a:r>
                      <a:r>
                        <a:rPr lang="en-US" baseline="0" dirty="0" smtClean="0"/>
                        <a:t> 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Quantity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Unit Price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Cost</a:t>
                      </a:r>
                      <a:endParaRPr lang="en-US" dirty="0"/>
                    </a:p>
                  </a:txBody>
                  <a:tcPr/>
                </a:tc>
              </a:tr>
              <a:tr h="487152">
                <a:tc>
                  <a:txBody>
                    <a:bodyPr/>
                    <a:lstStyle/>
                    <a:p>
                      <a:r>
                        <a:rPr lang="en-US" dirty="0" smtClean="0"/>
                        <a:t>791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28S Printer Motor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3900</a:t>
                      </a:r>
                      <a:endParaRPr lang="en-US" dirty="0"/>
                    </a:p>
                  </a:txBody>
                  <a:tcPr/>
                </a:tc>
              </a:tr>
              <a:tr h="48715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02855"/>
              </p:ext>
            </p:extLst>
          </p:nvPr>
        </p:nvGraphicFramePr>
        <p:xfrm>
          <a:off x="228600" y="2514600"/>
          <a:ext cx="8686796" cy="4267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988"/>
                <a:gridCol w="632012"/>
                <a:gridCol w="389964"/>
                <a:gridCol w="510988"/>
                <a:gridCol w="510988"/>
                <a:gridCol w="510988"/>
                <a:gridCol w="510988"/>
                <a:gridCol w="510988"/>
                <a:gridCol w="510988"/>
                <a:gridCol w="510988"/>
                <a:gridCol w="510988"/>
                <a:gridCol w="510988"/>
                <a:gridCol w="421344"/>
                <a:gridCol w="457200"/>
                <a:gridCol w="533400"/>
                <a:gridCol w="533400"/>
                <a:gridCol w="609596"/>
              </a:tblGrid>
              <a:tr h="603982">
                <a:tc gridSpan="17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Material Ledger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3982">
                <a:tc gridSpan="8">
                  <a:txBody>
                    <a:bodyPr/>
                    <a:lstStyle/>
                    <a:p>
                      <a:r>
                        <a:rPr lang="en-US" dirty="0" smtClean="0"/>
                        <a:t>Article:_________________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Acct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3982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Reorder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dirty="0" err="1" smtClean="0"/>
                        <a:t>Minn</a:t>
                      </a:r>
                      <a:r>
                        <a:rPr lang="en-US" dirty="0" smtClean="0"/>
                        <a:t>:_____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Location:___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3982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Ordered 300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Received  220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Issued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Balance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03468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Date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Purchase Order NO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Quantity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Date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Purchase order No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Quantity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Unit</a:t>
                      </a:r>
                      <a:r>
                        <a:rPr lang="en-US" sz="800" baseline="0" dirty="0" smtClean="0"/>
                        <a:t> Price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Value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Date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err="1" smtClean="0"/>
                        <a:t>Req</a:t>
                      </a:r>
                      <a:r>
                        <a:rPr lang="en-US" sz="800" dirty="0" smtClean="0"/>
                        <a:t> No.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Quantity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Unit Price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Value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Date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Quantity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Unit Price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Value</a:t>
                      </a:r>
                      <a:endParaRPr lang="en-US" sz="800" dirty="0"/>
                    </a:p>
                  </a:txBody>
                  <a:tcPr/>
                </a:tc>
              </a:tr>
              <a:tr h="251068"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Jan</a:t>
                      </a:r>
                      <a:r>
                        <a:rPr lang="en-US" sz="800" baseline="0" dirty="0" smtClean="0"/>
                        <a:t> 2 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220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78.00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17160</a:t>
                      </a:r>
                      <a:endParaRPr lang="en-US" sz="8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Jan 3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461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300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Jan 3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730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100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78.00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7800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3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120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78.00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9360.00</a:t>
                      </a:r>
                      <a:endParaRPr lang="en-US" sz="8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Jan 10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752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100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78.00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7800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20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78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1560</a:t>
                      </a:r>
                      <a:endParaRPr lang="en-US" sz="8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Jan 13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461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300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78.00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23400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13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320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78.00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24960</a:t>
                      </a:r>
                      <a:endParaRPr lang="en-US" sz="8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17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774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50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78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3900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17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270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78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21060</a:t>
                      </a:r>
                      <a:endParaRPr lang="en-US" sz="8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4267200" y="6248400"/>
            <a:ext cx="4648200" cy="381000"/>
          </a:xfrm>
          <a:prstGeom prst="roundRect">
            <a:avLst/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015794"/>
              </p:ext>
            </p:extLst>
          </p:nvPr>
        </p:nvGraphicFramePr>
        <p:xfrm>
          <a:off x="1524000" y="1397000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Cost Sheet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mtClean="0"/>
                        <a:t>Job No.</a:t>
                      </a:r>
                      <a:r>
                        <a:rPr lang="en-US" baseline="0" smtClean="0"/>
                        <a:t> 791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Date : Jan 17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Item:</a:t>
                      </a:r>
                      <a:r>
                        <a:rPr lang="en-US" baseline="0" dirty="0" smtClean="0"/>
                        <a:t> FM25 Fax Machine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r>
                        <a:rPr lang="en-US" baseline="0" dirty="0" smtClean="0"/>
                        <a:t> Wanted:  Jan24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No. of Items</a:t>
                      </a:r>
                      <a:r>
                        <a:rPr lang="en-US" baseline="0" dirty="0" smtClean="0"/>
                        <a:t>:50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Date Completed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Ordered For:  Stock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Direct Materials</a:t>
                      </a:r>
                      <a:endParaRPr lang="en-US" sz="14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Direct Labor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Summary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/>
                        <a:t>Req</a:t>
                      </a:r>
                      <a:r>
                        <a:rPr lang="en-US" sz="1000" dirty="0" smtClean="0"/>
                        <a:t> No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Amount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Date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Amount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Date 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Amount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Item 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Summary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773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197.00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774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3900.00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5273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Labor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based on our employees that are working on our goods for sale to our customer.</a:t>
            </a:r>
          </a:p>
          <a:p>
            <a:r>
              <a:rPr lang="en-US" dirty="0" smtClean="0"/>
              <a:t>All based from a time sheet.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434257"/>
              </p:ext>
            </p:extLst>
          </p:nvPr>
        </p:nvGraphicFramePr>
        <p:xfrm>
          <a:off x="457200" y="1600200"/>
          <a:ext cx="80010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25"/>
                <a:gridCol w="1000125"/>
                <a:gridCol w="1000125"/>
                <a:gridCol w="1000125"/>
                <a:gridCol w="1000125"/>
                <a:gridCol w="1000125"/>
                <a:gridCol w="1000125"/>
                <a:gridCol w="1000125"/>
              </a:tblGrid>
              <a:tr h="508000">
                <a:tc gridSpan="8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Cost Sheet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508000">
                <a:tc gridSpan="2">
                  <a:txBody>
                    <a:bodyPr/>
                    <a:lstStyle/>
                    <a:p>
                      <a:r>
                        <a:rPr lang="en-US" smtClean="0"/>
                        <a:t>Job No.</a:t>
                      </a:r>
                      <a:r>
                        <a:rPr lang="en-US" baseline="0" smtClean="0"/>
                        <a:t> 791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Date : Jan 17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508000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Item:</a:t>
                      </a:r>
                      <a:r>
                        <a:rPr lang="en-US" baseline="0" dirty="0" smtClean="0"/>
                        <a:t> FM25 Fax Machine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r>
                        <a:rPr lang="en-US" baseline="0" dirty="0" smtClean="0"/>
                        <a:t> Wanted:  Jan24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508000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No. of Items</a:t>
                      </a:r>
                      <a:r>
                        <a:rPr lang="en-US" baseline="0" dirty="0" smtClean="0"/>
                        <a:t>:50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Date Completed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508000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Ordered For:  Stock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5080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Direct Materials</a:t>
                      </a:r>
                      <a:endParaRPr lang="en-US" sz="14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Direct Labor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Summary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/>
                        <a:t>Req</a:t>
                      </a:r>
                      <a:r>
                        <a:rPr lang="en-US" sz="1000" dirty="0" smtClean="0"/>
                        <a:t> No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Amount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Date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Amount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Date 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Amount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Item 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Summary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773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197.00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Jan 17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556.00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774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3900.00</a:t>
                      </a:r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590800" y="5181600"/>
            <a:ext cx="1752600" cy="381000"/>
          </a:xfrm>
          <a:prstGeom prst="rect">
            <a:avLst/>
          </a:prstGeom>
          <a:solidFill>
            <a:schemeClr val="accent1">
              <a:alpha val="5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539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232</TotalTime>
  <Words>847</Words>
  <Application>Microsoft Office PowerPoint</Application>
  <PresentationFormat>On-screen Show (4:3)</PresentationFormat>
  <Paragraphs>363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Tw Cen MT</vt:lpstr>
      <vt:lpstr>Thatch</vt:lpstr>
      <vt:lpstr>Cost Accounting</vt:lpstr>
      <vt:lpstr>This chapter includes </vt:lpstr>
      <vt:lpstr>Three elements that come into the cost of a good.</vt:lpstr>
      <vt:lpstr>3rd Element</vt:lpstr>
      <vt:lpstr>How does a good travel through the process of getting to be sold</vt:lpstr>
      <vt:lpstr>PowerPoint Presentation</vt:lpstr>
      <vt:lpstr>PowerPoint Presentation</vt:lpstr>
      <vt:lpstr>PowerPoint Presentation</vt:lpstr>
      <vt:lpstr>Direct Labor</vt:lpstr>
      <vt:lpstr>Remember there are 3 elements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Accounting</dc:title>
  <dc:creator>Windows User</dc:creator>
  <cp:lastModifiedBy>Bart Prosser</cp:lastModifiedBy>
  <cp:revision>16</cp:revision>
  <dcterms:created xsi:type="dcterms:W3CDTF">2013-04-02T15:58:36Z</dcterms:created>
  <dcterms:modified xsi:type="dcterms:W3CDTF">2017-04-28T14:36:57Z</dcterms:modified>
</cp:coreProperties>
</file>